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xls" ContentType="application/vnd.ms-exce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"/>
  </p:notesMasterIdLst>
  <p:sldIdLst>
    <p:sldId id="305" r:id="rId2"/>
    <p:sldId id="286" r:id="rId3"/>
    <p:sldId id="278" r:id="rId4"/>
    <p:sldId id="289" r:id="rId5"/>
    <p:sldId id="304" r:id="rId6"/>
    <p:sldId id="293" r:id="rId7"/>
    <p:sldId id="295" r:id="rId8"/>
    <p:sldId id="282" r:id="rId9"/>
    <p:sldId id="279" r:id="rId10"/>
    <p:sldId id="283" r:id="rId11"/>
    <p:sldId id="298" r:id="rId12"/>
    <p:sldId id="300" r:id="rId13"/>
    <p:sldId id="301" r:id="rId14"/>
    <p:sldId id="303" r:id="rId15"/>
    <p:sldId id="306" r:id="rId16"/>
  </p:sldIdLst>
  <p:sldSz cx="9144000" cy="6858000" type="screen4x3"/>
  <p:notesSz cx="6797675" cy="9926638"/>
  <p:embeddedFontLst>
    <p:embeddedFont>
      <p:font typeface="Century Gothic" pitchFamily="34" charset="0"/>
      <p:regular r:id="rId18"/>
      <p:bold r:id="rId19"/>
      <p:italic r:id="rId20"/>
      <p:boldItalic r:id="rId21"/>
    </p:embeddedFont>
    <p:embeddedFont>
      <p:font typeface="Arial Unicode MS" pitchFamily="34" charset="-128"/>
      <p:regular r:id="rId22"/>
    </p:embeddedFont>
    <p:embeddedFont>
      <p:font typeface="Calibri" pitchFamily="34" charset="0"/>
      <p:regular r:id="rId23"/>
      <p:bold r:id="rId24"/>
      <p:italic r:id="rId25"/>
      <p:boldItalic r:id="rId26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ECFA"/>
    <a:srgbClr val="F1F8F9"/>
    <a:srgbClr val="E4F3F4"/>
    <a:srgbClr val="F4E4F8"/>
    <a:srgbClr val="FFFFAF"/>
    <a:srgbClr val="D4B5D9"/>
    <a:srgbClr val="FD8A73"/>
    <a:srgbClr val="C9E7A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67" autoAdjust="0"/>
    <p:restoredTop sz="94660"/>
  </p:normalViewPr>
  <p:slideViewPr>
    <p:cSldViewPr>
      <p:cViewPr varScale="1">
        <p:scale>
          <a:sx n="110" d="100"/>
          <a:sy n="110" d="100"/>
        </p:scale>
        <p:origin x="-17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view3D>
      <c:rotY val="40"/>
      <c:perspective val="0"/>
    </c:view3D>
    <c:plotArea>
      <c:layout>
        <c:manualLayout>
          <c:layoutTarget val="inner"/>
          <c:xMode val="edge"/>
          <c:yMode val="edge"/>
          <c:x val="9.9711354262535384E-2"/>
          <c:y val="0.30844439687180214"/>
          <c:w val="0.8467532467532467"/>
          <c:h val="0.30544839074385138"/>
        </c:manualLayout>
      </c:layout>
      <c:pie3DChart>
        <c:varyColors val="1"/>
        <c:ser>
          <c:idx val="0"/>
          <c:order val="0"/>
          <c:spPr>
            <a:solidFill>
              <a:schemeClr val="accent2">
                <a:lumMod val="20000"/>
                <a:lumOff val="80000"/>
              </a:schemeClr>
            </a:solidFill>
          </c:spPr>
          <c:dPt>
            <c:idx val="0"/>
            <c:spPr>
              <a:solidFill>
                <a:srgbClr val="9FE6FF"/>
              </a:solidFill>
            </c:spPr>
          </c:dPt>
          <c:dPt>
            <c:idx val="1"/>
            <c:spPr>
              <a:solidFill>
                <a:srgbClr val="C0C0C0"/>
              </a:solidFill>
              <a:ln w="23791">
                <a:noFill/>
              </a:ln>
              <a:effectLst>
                <a:outerShdw dist="35921" dir="2700000" algn="br">
                  <a:srgbClr val="000000"/>
                </a:outerShdw>
              </a:effectLst>
            </c:spPr>
          </c:dPt>
          <c:dPt>
            <c:idx val="2"/>
            <c:spPr>
              <a:solidFill>
                <a:srgbClr val="FFCC00"/>
              </a:solidFill>
              <a:ln w="23829">
                <a:noFill/>
              </a:ln>
              <a:effectLst>
                <a:outerShdw dist="35921" dir="2700000" algn="br">
                  <a:srgbClr val="000000"/>
                </a:outerShdw>
              </a:effectLst>
            </c:spPr>
          </c:dPt>
          <c:dLbls>
            <c:dLbl>
              <c:idx val="0"/>
              <c:layout>
                <c:manualLayout>
                  <c:x val="0.19437870266216734"/>
                  <c:y val="2.8708246643341203E-2"/>
                </c:manualLayout>
              </c:layout>
              <c:dLblPos val="bestFit"/>
              <c:showVal val="1"/>
            </c:dLbl>
            <c:dLbl>
              <c:idx val="1"/>
              <c:layout>
                <c:manualLayout>
                  <c:x val="-0.10014439104202884"/>
                  <c:y val="-9.4819740565564525E-2"/>
                </c:manualLayout>
              </c:layout>
              <c:dLblPos val="bestFit"/>
              <c:showVal val="1"/>
            </c:dLbl>
            <c:dLbl>
              <c:idx val="2"/>
              <c:layout>
                <c:manualLayout>
                  <c:x val="8.7168558475645128E-2"/>
                  <c:y val="-0.12754968925400892"/>
                </c:manualLayout>
              </c:layout>
              <c:dLblPos val="bestFit"/>
              <c:showVal val="1"/>
            </c:dLbl>
            <c:dLbl>
              <c:idx val="3"/>
              <c:layout>
                <c:manualLayout>
                  <c:x val="0.11011094067786975"/>
                  <c:y val="-9.8036842602655563E-2"/>
                </c:manualLayout>
              </c:layout>
              <c:dLblPos val="bestFit"/>
              <c:showVal val="1"/>
            </c:dLbl>
            <c:spPr>
              <a:noFill/>
              <a:ln w="23829">
                <a:noFill/>
              </a:ln>
            </c:spPr>
            <c:txPr>
              <a:bodyPr/>
              <a:lstStyle/>
              <a:p>
                <a:pPr>
                  <a:defRPr sz="1398"/>
                </a:pPr>
                <a:endParaRPr lang="ru-RU"/>
              </a:p>
            </c:txPr>
            <c:showVal val="1"/>
            <c:showLeaderLines val="1"/>
          </c:dLbls>
          <c:cat>
            <c:strRef>
              <c:f>Sheet1!$B$1:$D$1</c:f>
              <c:strCache>
                <c:ptCount val="3"/>
                <c:pt idx="0">
                  <c:v>Ветераны</c:v>
                </c:pt>
                <c:pt idx="1">
                  <c:v>Граждане старше 70 лет</c:v>
                </c:pt>
                <c:pt idx="2">
                  <c:v>Реабилитированные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3804</c:v>
                </c:pt>
                <c:pt idx="1">
                  <c:v>1873</c:v>
                </c:pt>
                <c:pt idx="2">
                  <c:v>180</c:v>
                </c:pt>
              </c:numCache>
            </c:numRef>
          </c:val>
        </c:ser>
      </c:pie3DChart>
      <c:spPr>
        <a:noFill/>
        <a:ln w="25366">
          <a:noFill/>
        </a:ln>
      </c:spPr>
    </c:plotArea>
    <c:legend>
      <c:legendPos val="r"/>
      <c:layout>
        <c:manualLayout>
          <c:xMode val="edge"/>
          <c:yMode val="edge"/>
          <c:x val="7.4844074844074904E-2"/>
          <c:y val="0.75510204081632648"/>
          <c:w val="0.90020790020789998"/>
          <c:h val="0.22244897959183724"/>
        </c:manualLayout>
      </c:layout>
      <c:txPr>
        <a:bodyPr/>
        <a:lstStyle/>
        <a:p>
          <a:pPr>
            <a:defRPr sz="1398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ru-RU"/>
        </a:p>
      </c:txPr>
    </c:legend>
    <c:plotVisOnly val="1"/>
    <c:dispBlanksAs val="zero"/>
  </c:chart>
  <c:spPr>
    <a:noFill/>
    <a:ln>
      <a:noFill/>
    </a:ln>
  </c:spPr>
  <c:txPr>
    <a:bodyPr/>
    <a:lstStyle/>
    <a:p>
      <a:pPr>
        <a:defRPr sz="1682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view3D>
      <c:rotY val="40"/>
      <c:perspective val="0"/>
    </c:view3D>
    <c:plotArea>
      <c:layout>
        <c:manualLayout>
          <c:layoutTarget val="inner"/>
          <c:xMode val="edge"/>
          <c:yMode val="edge"/>
          <c:x val="9.9711354262535384E-2"/>
          <c:y val="0.30844439687180236"/>
          <c:w val="0.8467532467532467"/>
          <c:h val="0.30544839074385155"/>
        </c:manualLayout>
      </c:layout>
      <c:pie3DChart>
        <c:varyColors val="1"/>
        <c:ser>
          <c:idx val="0"/>
          <c:order val="0"/>
          <c:spPr>
            <a:solidFill>
              <a:schemeClr val="accent2">
                <a:lumMod val="20000"/>
                <a:lumOff val="80000"/>
              </a:schemeClr>
            </a:solidFill>
          </c:spPr>
          <c:dPt>
            <c:idx val="0"/>
            <c:spPr>
              <a:solidFill>
                <a:srgbClr val="9FE6FF"/>
              </a:solidFill>
            </c:spPr>
          </c:dPt>
          <c:dPt>
            <c:idx val="1"/>
            <c:spPr>
              <a:solidFill>
                <a:srgbClr val="C0C0C0"/>
              </a:solidFill>
              <a:ln w="23791">
                <a:noFill/>
              </a:ln>
              <a:effectLst>
                <a:outerShdw dist="35921" dir="2700000" algn="br">
                  <a:srgbClr val="000000"/>
                </a:outerShdw>
              </a:effectLst>
            </c:spPr>
          </c:dPt>
          <c:dPt>
            <c:idx val="2"/>
            <c:spPr>
              <a:solidFill>
                <a:srgbClr val="FFCC00"/>
              </a:solidFill>
              <a:ln w="23829">
                <a:noFill/>
              </a:ln>
              <a:effectLst>
                <a:outerShdw dist="35921" dir="2700000" algn="br">
                  <a:srgbClr val="000000"/>
                </a:outerShdw>
              </a:effectLst>
            </c:spPr>
          </c:dPt>
          <c:dLbls>
            <c:dLbl>
              <c:idx val="0"/>
              <c:layout>
                <c:manualLayout>
                  <c:x val="0.19437870266216725"/>
                  <c:y val="2.8708246643341203E-2"/>
                </c:manualLayout>
              </c:layout>
              <c:dLblPos val="bestFit"/>
              <c:showVal val="1"/>
            </c:dLbl>
            <c:dLbl>
              <c:idx val="1"/>
              <c:layout>
                <c:manualLayout>
                  <c:x val="-0.10014439104202884"/>
                  <c:y val="-9.4819740565564428E-2"/>
                </c:manualLayout>
              </c:layout>
              <c:dLblPos val="bestFit"/>
              <c:showVal val="1"/>
            </c:dLbl>
            <c:dLbl>
              <c:idx val="2"/>
              <c:layout>
                <c:manualLayout>
                  <c:x val="8.7168558475645128E-2"/>
                  <c:y val="-0.12754968925400892"/>
                </c:manualLayout>
              </c:layout>
              <c:dLblPos val="bestFit"/>
              <c:showVal val="1"/>
            </c:dLbl>
            <c:dLbl>
              <c:idx val="3"/>
              <c:layout>
                <c:manualLayout>
                  <c:x val="0.11011094067786975"/>
                  <c:y val="-9.8036842602655605E-2"/>
                </c:manualLayout>
              </c:layout>
              <c:dLblPos val="bestFit"/>
              <c:showVal val="1"/>
            </c:dLbl>
            <c:spPr>
              <a:noFill/>
              <a:ln w="23829">
                <a:noFill/>
              </a:ln>
            </c:spPr>
            <c:txPr>
              <a:bodyPr/>
              <a:lstStyle/>
              <a:p>
                <a:pPr>
                  <a:defRPr sz="1398"/>
                </a:pPr>
                <a:endParaRPr lang="ru-RU"/>
              </a:p>
            </c:txPr>
            <c:showVal val="1"/>
            <c:showLeaderLines val="1"/>
          </c:dLbls>
          <c:cat>
            <c:strRef>
              <c:f>Sheet1!$B$1:$D$1</c:f>
              <c:strCache>
                <c:ptCount val="3"/>
                <c:pt idx="0">
                  <c:v>Ветераны</c:v>
                </c:pt>
                <c:pt idx="1">
                  <c:v>Граждане старше 70 лет</c:v>
                </c:pt>
                <c:pt idx="2">
                  <c:v>Реабилитированные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1214</c:v>
                </c:pt>
                <c:pt idx="1">
                  <c:v>1124</c:v>
                </c:pt>
                <c:pt idx="2">
                  <c:v>54</c:v>
                </c:pt>
              </c:numCache>
            </c:numRef>
          </c:val>
        </c:ser>
      </c:pie3DChart>
      <c:spPr>
        <a:noFill/>
        <a:ln w="25366">
          <a:noFill/>
        </a:ln>
      </c:spPr>
    </c:plotArea>
    <c:legend>
      <c:legendPos val="r"/>
      <c:layout>
        <c:manualLayout>
          <c:xMode val="edge"/>
          <c:yMode val="edge"/>
          <c:x val="7.4844074844074834E-2"/>
          <c:y val="0.75510204081632648"/>
          <c:w val="0.90020790020789998"/>
          <c:h val="0.22244897959183718"/>
        </c:manualLayout>
      </c:layout>
      <c:txPr>
        <a:bodyPr/>
        <a:lstStyle/>
        <a:p>
          <a:pPr>
            <a:defRPr sz="1398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ru-RU"/>
        </a:p>
      </c:txPr>
    </c:legend>
    <c:plotVisOnly val="1"/>
    <c:dispBlanksAs val="zero"/>
  </c:chart>
  <c:spPr>
    <a:noFill/>
    <a:ln>
      <a:noFill/>
    </a:ln>
  </c:spPr>
  <c:txPr>
    <a:bodyPr/>
    <a:lstStyle/>
    <a:p>
      <a:pPr>
        <a:defRPr sz="1682"/>
      </a:pPr>
      <a:endParaRPr lang="ru-RU"/>
    </a:p>
  </c:txPr>
  <c:externalData r:id="rId1"/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Relationship Id="rId4" Type="http://schemas.openxmlformats.org/officeDocument/2006/relationships/image" Target="../media/image21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Relationship Id="rId4" Type="http://schemas.openxmlformats.org/officeDocument/2006/relationships/image" Target="../media/image2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3A50509-84F8-43EC-AFA5-A6DBC3833FF0}" type="doc">
      <dgm:prSet loTypeId="urn:microsoft.com/office/officeart/2005/8/layout/vList4#1" loCatId="picture" qsTypeId="urn:microsoft.com/office/officeart/2005/8/quickstyle/simple5" qsCatId="simple" csTypeId="urn:microsoft.com/office/officeart/2005/8/colors/accent1_2#1" csCatId="accent1" phldr="1"/>
      <dgm:spPr/>
    </dgm:pt>
    <dgm:pt modelId="{FD6541F0-9CB5-4878-AF39-13039E04F6B2}">
      <dgm:prSet phldrT="[Текст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/>
          <a:r>
            <a:rPr lang="ru-RU" altLang="ru-RU" sz="2000" dirty="0" smtClean="0"/>
            <a:t>ПОЗНАВАТЕЛЬНЫЙ (ВИРТУАЛЬНЫЙ)</a:t>
          </a:r>
        </a:p>
        <a:p>
          <a:pPr algn="ctr"/>
          <a:endParaRPr lang="ru-RU" sz="2000" dirty="0"/>
        </a:p>
      </dgm:t>
    </dgm:pt>
    <dgm:pt modelId="{8169A989-6E5D-4F5A-A1DA-D488E968A0AA}" type="parTrans" cxnId="{C1BF21B2-96F5-4B73-8EC3-4276C7F5A04B}">
      <dgm:prSet/>
      <dgm:spPr/>
      <dgm:t>
        <a:bodyPr/>
        <a:lstStyle/>
        <a:p>
          <a:endParaRPr lang="ru-RU"/>
        </a:p>
      </dgm:t>
    </dgm:pt>
    <dgm:pt modelId="{25CAD569-D0B8-4DCD-9FD0-46682E6BEC36}" type="sibTrans" cxnId="{C1BF21B2-96F5-4B73-8EC3-4276C7F5A04B}">
      <dgm:prSet/>
      <dgm:spPr/>
      <dgm:t>
        <a:bodyPr/>
        <a:lstStyle/>
        <a:p>
          <a:endParaRPr lang="ru-RU"/>
        </a:p>
      </dgm:t>
    </dgm:pt>
    <dgm:pt modelId="{6B76B8DD-6524-4000-9850-B732A3FDA878}">
      <dgm:prSet phldrT="[Текст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l"/>
          <a:r>
            <a:rPr lang="ru-RU" altLang="ru-RU" sz="2000" dirty="0" smtClean="0"/>
            <a:t>ЭКОЛОГИЧЕСКИЙ</a:t>
          </a:r>
          <a:r>
            <a:rPr lang="ru-RU" altLang="ru-RU" sz="2400" dirty="0" smtClean="0"/>
            <a:t> </a:t>
          </a:r>
        </a:p>
        <a:p>
          <a:pPr algn="l"/>
          <a:endParaRPr lang="ru-RU" sz="2000" dirty="0"/>
        </a:p>
      </dgm:t>
    </dgm:pt>
    <dgm:pt modelId="{18D344F0-AF51-4B37-8C31-D59E037BFD3B}" type="parTrans" cxnId="{DDDD588D-D64D-4CE5-811D-8F6F2A819328}">
      <dgm:prSet/>
      <dgm:spPr/>
      <dgm:t>
        <a:bodyPr/>
        <a:lstStyle/>
        <a:p>
          <a:endParaRPr lang="ru-RU"/>
        </a:p>
      </dgm:t>
    </dgm:pt>
    <dgm:pt modelId="{0B25E03E-BE39-45EB-AA3E-601BF2DC4D23}" type="sibTrans" cxnId="{DDDD588D-D64D-4CE5-811D-8F6F2A819328}">
      <dgm:prSet/>
      <dgm:spPr/>
      <dgm:t>
        <a:bodyPr/>
        <a:lstStyle/>
        <a:p>
          <a:endParaRPr lang="ru-RU"/>
        </a:p>
      </dgm:t>
    </dgm:pt>
    <dgm:pt modelId="{9E722B05-A74F-452D-82AB-10027ADC5149}">
      <dgm:prSet phldrT="[Текст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l"/>
          <a:r>
            <a:rPr lang="ru-RU" altLang="ru-RU" sz="2000" dirty="0" smtClean="0"/>
            <a:t>ОЗДОРОВИТЕЛЬНЫЙ </a:t>
          </a:r>
        </a:p>
        <a:p>
          <a:pPr algn="l"/>
          <a:endParaRPr lang="ru-RU" sz="2000" dirty="0"/>
        </a:p>
      </dgm:t>
    </dgm:pt>
    <dgm:pt modelId="{7FDB9477-D22B-4D5E-98BB-C05CFC0C2361}" type="parTrans" cxnId="{145AF36F-1FB6-4040-BF88-ADE509736BAE}">
      <dgm:prSet/>
      <dgm:spPr/>
      <dgm:t>
        <a:bodyPr/>
        <a:lstStyle/>
        <a:p>
          <a:endParaRPr lang="ru-RU"/>
        </a:p>
      </dgm:t>
    </dgm:pt>
    <dgm:pt modelId="{07906C23-FB96-4CD7-961A-2DBCDBB8E61D}" type="sibTrans" cxnId="{145AF36F-1FB6-4040-BF88-ADE509736BAE}">
      <dgm:prSet/>
      <dgm:spPr/>
      <dgm:t>
        <a:bodyPr/>
        <a:lstStyle/>
        <a:p>
          <a:endParaRPr lang="ru-RU"/>
        </a:p>
      </dgm:t>
    </dgm:pt>
    <dgm:pt modelId="{6E25D61B-5FB2-4933-B347-F4A65375F9E6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pPr algn="l"/>
          <a:r>
            <a:rPr lang="ru-RU" altLang="ru-RU" sz="2000" dirty="0" smtClean="0"/>
            <a:t>ПАЛОМНИЧЕСКИЙ </a:t>
          </a:r>
        </a:p>
        <a:p>
          <a:pPr algn="l"/>
          <a:endParaRPr lang="ru-RU" altLang="ru-RU" sz="2000" dirty="0"/>
        </a:p>
      </dgm:t>
    </dgm:pt>
    <dgm:pt modelId="{DC6D945F-C1F3-4C16-B82D-F200554202CD}" type="parTrans" cxnId="{83E80C28-6DF0-4A94-A44C-467CD7465BF1}">
      <dgm:prSet/>
      <dgm:spPr/>
      <dgm:t>
        <a:bodyPr/>
        <a:lstStyle/>
        <a:p>
          <a:endParaRPr lang="ru-RU"/>
        </a:p>
      </dgm:t>
    </dgm:pt>
    <dgm:pt modelId="{83A68A73-D9A4-4FB7-8791-228B27B4BAFA}" type="sibTrans" cxnId="{83E80C28-6DF0-4A94-A44C-467CD7465BF1}">
      <dgm:prSet/>
      <dgm:spPr/>
      <dgm:t>
        <a:bodyPr/>
        <a:lstStyle/>
        <a:p>
          <a:endParaRPr lang="ru-RU"/>
        </a:p>
      </dgm:t>
    </dgm:pt>
    <dgm:pt modelId="{35A93595-F466-48A5-A069-B724EBBA63CD}" type="pres">
      <dgm:prSet presAssocID="{33A50509-84F8-43EC-AFA5-A6DBC3833FF0}" presName="linear" presStyleCnt="0">
        <dgm:presLayoutVars>
          <dgm:dir/>
          <dgm:resizeHandles val="exact"/>
        </dgm:presLayoutVars>
      </dgm:prSet>
      <dgm:spPr/>
    </dgm:pt>
    <dgm:pt modelId="{60D386C6-0A01-4A85-A99D-55456F7D910B}" type="pres">
      <dgm:prSet presAssocID="{FD6541F0-9CB5-4878-AF39-13039E04F6B2}" presName="comp" presStyleCnt="0"/>
      <dgm:spPr/>
    </dgm:pt>
    <dgm:pt modelId="{80F6853A-6BEF-4F7F-A914-388323D1B89D}" type="pres">
      <dgm:prSet presAssocID="{FD6541F0-9CB5-4878-AF39-13039E04F6B2}" presName="box" presStyleLbl="node1" presStyleIdx="0" presStyleCnt="4" custScaleX="69832" custLinFactNeighborX="-6575" custLinFactNeighborY="-6492"/>
      <dgm:spPr/>
      <dgm:t>
        <a:bodyPr/>
        <a:lstStyle/>
        <a:p>
          <a:endParaRPr lang="ru-RU"/>
        </a:p>
      </dgm:t>
    </dgm:pt>
    <dgm:pt modelId="{8B19482B-37FF-4D91-B79D-CE2FAE949676}" type="pres">
      <dgm:prSet presAssocID="{FD6541F0-9CB5-4878-AF39-13039E04F6B2}" presName="img" presStyleLbl="fgImgPlace1" presStyleIdx="0" presStyleCnt="4" custScaleX="124626" custScaleY="187108" custLinFactNeighborX="-41647" custLinFactNeighborY="-888"/>
      <dgm:spPr>
        <a:blipFill>
          <a:blip xmlns:r="http://schemas.openxmlformats.org/officeDocument/2006/relationships" r:embed="rId1" cstate="print">
            <a:extLst>
              <a:ext uri="{28A0092B-C50C-407E-A947-70E740481C1C}"/>
            </a:extLst>
          </a:blip>
          <a:srcRect/>
          <a:stretch>
            <a:fillRect/>
          </a:stretch>
        </a:blipFill>
      </dgm:spPr>
    </dgm:pt>
    <dgm:pt modelId="{E7ADBA20-4793-496A-BDBD-BBA28A03BCA6}" type="pres">
      <dgm:prSet presAssocID="{FD6541F0-9CB5-4878-AF39-13039E04F6B2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0D0C50-03C0-4810-BFA1-CB77C1E0E334}" type="pres">
      <dgm:prSet presAssocID="{25CAD569-D0B8-4DCD-9FD0-46682E6BEC36}" presName="spacer" presStyleCnt="0"/>
      <dgm:spPr/>
    </dgm:pt>
    <dgm:pt modelId="{4DE1FFCE-796A-401F-AD53-B56719E493DB}" type="pres">
      <dgm:prSet presAssocID="{6B76B8DD-6524-4000-9850-B732A3FDA878}" presName="comp" presStyleCnt="0"/>
      <dgm:spPr/>
    </dgm:pt>
    <dgm:pt modelId="{170DD5D8-0148-4DB0-9D1B-2839D9746E2A}" type="pres">
      <dgm:prSet presAssocID="{6B76B8DD-6524-4000-9850-B732A3FDA878}" presName="box" presStyleLbl="node1" presStyleIdx="1" presStyleCnt="4" custScaleX="67680" custLinFactNeighborX="-6309"/>
      <dgm:spPr/>
      <dgm:t>
        <a:bodyPr/>
        <a:lstStyle/>
        <a:p>
          <a:endParaRPr lang="ru-RU"/>
        </a:p>
      </dgm:t>
    </dgm:pt>
    <dgm:pt modelId="{CBDACA57-2435-4B46-BC4C-6A2C98BE6BDF}" type="pres">
      <dgm:prSet presAssocID="{6B76B8DD-6524-4000-9850-B732A3FDA878}" presName="img" presStyleLbl="fgImgPlace1" presStyleIdx="1" presStyleCnt="4" custScaleX="124626" custScaleY="184290" custLinFactNeighborX="-33920" custLinFactNeighborY="1363"/>
      <dgm:spPr>
        <a:blipFill>
          <a:blip xmlns:r="http://schemas.openxmlformats.org/officeDocument/2006/relationships" r:embed="rId2" cstate="print">
            <a:extLst>
              <a:ext uri="{28A0092B-C50C-407E-A947-70E740481C1C}"/>
            </a:extLst>
          </a:blip>
          <a:srcRect/>
          <a:stretch>
            <a:fillRect t="-10000" b="-10000"/>
          </a:stretch>
        </a:blipFill>
      </dgm:spPr>
    </dgm:pt>
    <dgm:pt modelId="{67C40F62-256F-4DAC-A5C2-3CA1C6F52A6E}" type="pres">
      <dgm:prSet presAssocID="{6B76B8DD-6524-4000-9850-B732A3FDA878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0E2F99-BC8B-4F68-BC6D-DE9CFEB048A7}" type="pres">
      <dgm:prSet presAssocID="{0B25E03E-BE39-45EB-AA3E-601BF2DC4D23}" presName="spacer" presStyleCnt="0"/>
      <dgm:spPr/>
    </dgm:pt>
    <dgm:pt modelId="{C7FAE2D8-F9F9-4425-A0FE-A88CB7011CA8}" type="pres">
      <dgm:prSet presAssocID="{9E722B05-A74F-452D-82AB-10027ADC5149}" presName="comp" presStyleCnt="0"/>
      <dgm:spPr/>
    </dgm:pt>
    <dgm:pt modelId="{52CD87D3-371F-4049-AEDE-9E34319A70F0}" type="pres">
      <dgm:prSet presAssocID="{9E722B05-A74F-452D-82AB-10027ADC5149}" presName="box" presStyleLbl="node1" presStyleIdx="2" presStyleCnt="4" custScaleX="63239" custLinFactNeighborX="-5055" custLinFactNeighborY="-1352"/>
      <dgm:spPr/>
      <dgm:t>
        <a:bodyPr/>
        <a:lstStyle/>
        <a:p>
          <a:endParaRPr lang="ru-RU"/>
        </a:p>
      </dgm:t>
    </dgm:pt>
    <dgm:pt modelId="{2EE93DD2-0BF7-404C-B602-F49E135F8111}" type="pres">
      <dgm:prSet presAssocID="{9E722B05-A74F-452D-82AB-10027ADC5149}" presName="img" presStyleLbl="fgImgPlace1" presStyleIdx="2" presStyleCnt="4" custScaleX="124626" custScaleY="186253" custLinFactNeighborX="-39162" custLinFactNeighborY="2040"/>
      <dgm:spPr>
        <a:blipFill>
          <a:blip xmlns:r="http://schemas.openxmlformats.org/officeDocument/2006/relationships" r:embed="rId3">
            <a:extLst>
              <a:ext uri="{28A0092B-C50C-407E-A947-70E740481C1C}"/>
            </a:extLst>
          </a:blip>
          <a:srcRect/>
          <a:stretch>
            <a:fillRect/>
          </a:stretch>
        </a:blipFill>
      </dgm:spPr>
    </dgm:pt>
    <dgm:pt modelId="{2BB1A579-418C-4D85-9F52-83D399F08BCA}" type="pres">
      <dgm:prSet presAssocID="{9E722B05-A74F-452D-82AB-10027ADC5149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355260-BA1C-4C99-ABFC-A80B43145AE2}" type="pres">
      <dgm:prSet presAssocID="{07906C23-FB96-4CD7-961A-2DBCDBB8E61D}" presName="spacer" presStyleCnt="0"/>
      <dgm:spPr/>
    </dgm:pt>
    <dgm:pt modelId="{DBF2357C-5479-4D34-924D-B6106CF84270}" type="pres">
      <dgm:prSet presAssocID="{6E25D61B-5FB2-4933-B347-F4A65375F9E6}" presName="comp" presStyleCnt="0"/>
      <dgm:spPr/>
    </dgm:pt>
    <dgm:pt modelId="{63004F4C-4BB3-4766-B895-054F6F8883E5}" type="pres">
      <dgm:prSet presAssocID="{6E25D61B-5FB2-4933-B347-F4A65375F9E6}" presName="box" presStyleLbl="node1" presStyleIdx="3" presStyleCnt="4" custScaleX="64653" custLinFactNeighborX="-5332" custLinFactNeighborY="3981"/>
      <dgm:spPr/>
      <dgm:t>
        <a:bodyPr/>
        <a:lstStyle/>
        <a:p>
          <a:endParaRPr lang="ru-RU"/>
        </a:p>
      </dgm:t>
    </dgm:pt>
    <dgm:pt modelId="{891FB54B-F3B1-4F85-80C4-6E6C5860C34D}" type="pres">
      <dgm:prSet presAssocID="{6E25D61B-5FB2-4933-B347-F4A65375F9E6}" presName="img" presStyleLbl="fgImgPlace1" presStyleIdx="3" presStyleCnt="4" custScaleX="124626" custScaleY="186822" custLinFactNeighborX="-45118"/>
      <dgm:spPr>
        <a:blipFill>
          <a:blip xmlns:r="http://schemas.openxmlformats.org/officeDocument/2006/relationships" r:embed="rId4" cstate="print">
            <a:extLst>
              <a:ext uri="{28A0092B-C50C-407E-A947-70E740481C1C}"/>
            </a:extLst>
          </a:blip>
          <a:srcRect/>
          <a:stretch>
            <a:fillRect/>
          </a:stretch>
        </a:blipFill>
      </dgm:spPr>
    </dgm:pt>
    <dgm:pt modelId="{7682CC5F-DA96-49A7-B848-F62976257414}" type="pres">
      <dgm:prSet presAssocID="{6E25D61B-5FB2-4933-B347-F4A65375F9E6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06AB631-17BA-409B-BBE1-46733E0ED1B5}" type="presOf" srcId="{FD6541F0-9CB5-4878-AF39-13039E04F6B2}" destId="{E7ADBA20-4793-496A-BDBD-BBA28A03BCA6}" srcOrd="1" destOrd="0" presId="urn:microsoft.com/office/officeart/2005/8/layout/vList4#1"/>
    <dgm:cxn modelId="{DDDD588D-D64D-4CE5-811D-8F6F2A819328}" srcId="{33A50509-84F8-43EC-AFA5-A6DBC3833FF0}" destId="{6B76B8DD-6524-4000-9850-B732A3FDA878}" srcOrd="1" destOrd="0" parTransId="{18D344F0-AF51-4B37-8C31-D59E037BFD3B}" sibTransId="{0B25E03E-BE39-45EB-AA3E-601BF2DC4D23}"/>
    <dgm:cxn modelId="{145AF36F-1FB6-4040-BF88-ADE509736BAE}" srcId="{33A50509-84F8-43EC-AFA5-A6DBC3833FF0}" destId="{9E722B05-A74F-452D-82AB-10027ADC5149}" srcOrd="2" destOrd="0" parTransId="{7FDB9477-D22B-4D5E-98BB-C05CFC0C2361}" sibTransId="{07906C23-FB96-4CD7-961A-2DBCDBB8E61D}"/>
    <dgm:cxn modelId="{477682D0-F11F-480B-AA89-2B3F292E4DCD}" type="presOf" srcId="{9E722B05-A74F-452D-82AB-10027ADC5149}" destId="{52CD87D3-371F-4049-AEDE-9E34319A70F0}" srcOrd="0" destOrd="0" presId="urn:microsoft.com/office/officeart/2005/8/layout/vList4#1"/>
    <dgm:cxn modelId="{108AB1D9-EBF3-454E-AEA4-B3FB16B2CEF8}" type="presOf" srcId="{6B76B8DD-6524-4000-9850-B732A3FDA878}" destId="{170DD5D8-0148-4DB0-9D1B-2839D9746E2A}" srcOrd="0" destOrd="0" presId="urn:microsoft.com/office/officeart/2005/8/layout/vList4#1"/>
    <dgm:cxn modelId="{946CBD53-B550-43BC-A874-16F661AD4CFA}" type="presOf" srcId="{6E25D61B-5FB2-4933-B347-F4A65375F9E6}" destId="{7682CC5F-DA96-49A7-B848-F62976257414}" srcOrd="1" destOrd="0" presId="urn:microsoft.com/office/officeart/2005/8/layout/vList4#1"/>
    <dgm:cxn modelId="{AB761C51-B36E-4DEA-9431-FC07531A5AF2}" type="presOf" srcId="{33A50509-84F8-43EC-AFA5-A6DBC3833FF0}" destId="{35A93595-F466-48A5-A069-B724EBBA63CD}" srcOrd="0" destOrd="0" presId="urn:microsoft.com/office/officeart/2005/8/layout/vList4#1"/>
    <dgm:cxn modelId="{C549542B-430F-410F-8067-5EE1DC6485BF}" type="presOf" srcId="{6E25D61B-5FB2-4933-B347-F4A65375F9E6}" destId="{63004F4C-4BB3-4766-B895-054F6F8883E5}" srcOrd="0" destOrd="0" presId="urn:microsoft.com/office/officeart/2005/8/layout/vList4#1"/>
    <dgm:cxn modelId="{B08B31EE-3149-4647-95CD-83EF5D8CB7D7}" type="presOf" srcId="{9E722B05-A74F-452D-82AB-10027ADC5149}" destId="{2BB1A579-418C-4D85-9F52-83D399F08BCA}" srcOrd="1" destOrd="0" presId="urn:microsoft.com/office/officeart/2005/8/layout/vList4#1"/>
    <dgm:cxn modelId="{C1BF21B2-96F5-4B73-8EC3-4276C7F5A04B}" srcId="{33A50509-84F8-43EC-AFA5-A6DBC3833FF0}" destId="{FD6541F0-9CB5-4878-AF39-13039E04F6B2}" srcOrd="0" destOrd="0" parTransId="{8169A989-6E5D-4F5A-A1DA-D488E968A0AA}" sibTransId="{25CAD569-D0B8-4DCD-9FD0-46682E6BEC36}"/>
    <dgm:cxn modelId="{DBE1D1DF-AD41-4C5C-A2ED-BE225E649F82}" type="presOf" srcId="{6B76B8DD-6524-4000-9850-B732A3FDA878}" destId="{67C40F62-256F-4DAC-A5C2-3CA1C6F52A6E}" srcOrd="1" destOrd="0" presId="urn:microsoft.com/office/officeart/2005/8/layout/vList4#1"/>
    <dgm:cxn modelId="{BE58B4D0-546B-4AB0-BD49-BC3E4432CCB1}" type="presOf" srcId="{FD6541F0-9CB5-4878-AF39-13039E04F6B2}" destId="{80F6853A-6BEF-4F7F-A914-388323D1B89D}" srcOrd="0" destOrd="0" presId="urn:microsoft.com/office/officeart/2005/8/layout/vList4#1"/>
    <dgm:cxn modelId="{83E80C28-6DF0-4A94-A44C-467CD7465BF1}" srcId="{33A50509-84F8-43EC-AFA5-A6DBC3833FF0}" destId="{6E25D61B-5FB2-4933-B347-F4A65375F9E6}" srcOrd="3" destOrd="0" parTransId="{DC6D945F-C1F3-4C16-B82D-F200554202CD}" sibTransId="{83A68A73-D9A4-4FB7-8791-228B27B4BAFA}"/>
    <dgm:cxn modelId="{8D220CB3-F437-4C2E-86BA-CDFC5A2BC5CB}" type="presParOf" srcId="{35A93595-F466-48A5-A069-B724EBBA63CD}" destId="{60D386C6-0A01-4A85-A99D-55456F7D910B}" srcOrd="0" destOrd="0" presId="urn:microsoft.com/office/officeart/2005/8/layout/vList4#1"/>
    <dgm:cxn modelId="{6CADD027-F5FA-4205-8D60-D87653031955}" type="presParOf" srcId="{60D386C6-0A01-4A85-A99D-55456F7D910B}" destId="{80F6853A-6BEF-4F7F-A914-388323D1B89D}" srcOrd="0" destOrd="0" presId="urn:microsoft.com/office/officeart/2005/8/layout/vList4#1"/>
    <dgm:cxn modelId="{18E93662-AE0C-4ED5-9B58-90015CAC682C}" type="presParOf" srcId="{60D386C6-0A01-4A85-A99D-55456F7D910B}" destId="{8B19482B-37FF-4D91-B79D-CE2FAE949676}" srcOrd="1" destOrd="0" presId="urn:microsoft.com/office/officeart/2005/8/layout/vList4#1"/>
    <dgm:cxn modelId="{35C168AD-6770-4A77-A829-DD016C34EA0E}" type="presParOf" srcId="{60D386C6-0A01-4A85-A99D-55456F7D910B}" destId="{E7ADBA20-4793-496A-BDBD-BBA28A03BCA6}" srcOrd="2" destOrd="0" presId="urn:microsoft.com/office/officeart/2005/8/layout/vList4#1"/>
    <dgm:cxn modelId="{FA589F35-B36F-4B5A-AA59-3F2755A63F90}" type="presParOf" srcId="{35A93595-F466-48A5-A069-B724EBBA63CD}" destId="{BF0D0C50-03C0-4810-BFA1-CB77C1E0E334}" srcOrd="1" destOrd="0" presId="urn:microsoft.com/office/officeart/2005/8/layout/vList4#1"/>
    <dgm:cxn modelId="{04C698F3-29BB-458E-87CA-234492D503A0}" type="presParOf" srcId="{35A93595-F466-48A5-A069-B724EBBA63CD}" destId="{4DE1FFCE-796A-401F-AD53-B56719E493DB}" srcOrd="2" destOrd="0" presId="urn:microsoft.com/office/officeart/2005/8/layout/vList4#1"/>
    <dgm:cxn modelId="{49AE7995-2699-40C9-84CC-8D26216F83E6}" type="presParOf" srcId="{4DE1FFCE-796A-401F-AD53-B56719E493DB}" destId="{170DD5D8-0148-4DB0-9D1B-2839D9746E2A}" srcOrd="0" destOrd="0" presId="urn:microsoft.com/office/officeart/2005/8/layout/vList4#1"/>
    <dgm:cxn modelId="{83B21F3A-F81A-4A3C-87A3-17DD4055B745}" type="presParOf" srcId="{4DE1FFCE-796A-401F-AD53-B56719E493DB}" destId="{CBDACA57-2435-4B46-BC4C-6A2C98BE6BDF}" srcOrd="1" destOrd="0" presId="urn:microsoft.com/office/officeart/2005/8/layout/vList4#1"/>
    <dgm:cxn modelId="{67BBC553-B440-4197-A6D9-C8C477DD1F2C}" type="presParOf" srcId="{4DE1FFCE-796A-401F-AD53-B56719E493DB}" destId="{67C40F62-256F-4DAC-A5C2-3CA1C6F52A6E}" srcOrd="2" destOrd="0" presId="urn:microsoft.com/office/officeart/2005/8/layout/vList4#1"/>
    <dgm:cxn modelId="{19C7A262-11EE-4B0E-9C6E-91F9448C0AA6}" type="presParOf" srcId="{35A93595-F466-48A5-A069-B724EBBA63CD}" destId="{6A0E2F99-BC8B-4F68-BC6D-DE9CFEB048A7}" srcOrd="3" destOrd="0" presId="urn:microsoft.com/office/officeart/2005/8/layout/vList4#1"/>
    <dgm:cxn modelId="{01CFAA04-422C-41B1-B8DA-431377D2802E}" type="presParOf" srcId="{35A93595-F466-48A5-A069-B724EBBA63CD}" destId="{C7FAE2D8-F9F9-4425-A0FE-A88CB7011CA8}" srcOrd="4" destOrd="0" presId="urn:microsoft.com/office/officeart/2005/8/layout/vList4#1"/>
    <dgm:cxn modelId="{C9852FD2-E491-4F36-A600-7214DB469F38}" type="presParOf" srcId="{C7FAE2D8-F9F9-4425-A0FE-A88CB7011CA8}" destId="{52CD87D3-371F-4049-AEDE-9E34319A70F0}" srcOrd="0" destOrd="0" presId="urn:microsoft.com/office/officeart/2005/8/layout/vList4#1"/>
    <dgm:cxn modelId="{376CD670-B6F5-4BC4-AB87-7A688276D12E}" type="presParOf" srcId="{C7FAE2D8-F9F9-4425-A0FE-A88CB7011CA8}" destId="{2EE93DD2-0BF7-404C-B602-F49E135F8111}" srcOrd="1" destOrd="0" presId="urn:microsoft.com/office/officeart/2005/8/layout/vList4#1"/>
    <dgm:cxn modelId="{B905550F-0C02-4ECA-97F0-82F45A009A38}" type="presParOf" srcId="{C7FAE2D8-F9F9-4425-A0FE-A88CB7011CA8}" destId="{2BB1A579-418C-4D85-9F52-83D399F08BCA}" srcOrd="2" destOrd="0" presId="urn:microsoft.com/office/officeart/2005/8/layout/vList4#1"/>
    <dgm:cxn modelId="{7E66C989-32D8-472A-B607-A3782A4A3DC7}" type="presParOf" srcId="{35A93595-F466-48A5-A069-B724EBBA63CD}" destId="{7C355260-BA1C-4C99-ABFC-A80B43145AE2}" srcOrd="5" destOrd="0" presId="urn:microsoft.com/office/officeart/2005/8/layout/vList4#1"/>
    <dgm:cxn modelId="{927BC441-9F38-4226-9258-6909C708700B}" type="presParOf" srcId="{35A93595-F466-48A5-A069-B724EBBA63CD}" destId="{DBF2357C-5479-4D34-924D-B6106CF84270}" srcOrd="6" destOrd="0" presId="urn:microsoft.com/office/officeart/2005/8/layout/vList4#1"/>
    <dgm:cxn modelId="{819D7D93-E1D9-41FB-9614-FC1CD6BD0718}" type="presParOf" srcId="{DBF2357C-5479-4D34-924D-B6106CF84270}" destId="{63004F4C-4BB3-4766-B895-054F6F8883E5}" srcOrd="0" destOrd="0" presId="urn:microsoft.com/office/officeart/2005/8/layout/vList4#1"/>
    <dgm:cxn modelId="{1BA0BB4B-2637-4A4F-BAE0-DA7C29E0B2F4}" type="presParOf" srcId="{DBF2357C-5479-4D34-924D-B6106CF84270}" destId="{891FB54B-F3B1-4F85-80C4-6E6C5860C34D}" srcOrd="1" destOrd="0" presId="urn:microsoft.com/office/officeart/2005/8/layout/vList4#1"/>
    <dgm:cxn modelId="{8BC79CEF-1E0F-4008-AB2A-B3164B6019CB}" type="presParOf" srcId="{DBF2357C-5479-4D34-924D-B6106CF84270}" destId="{7682CC5F-DA96-49A7-B848-F62976257414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0F6853A-6BEF-4F7F-A914-388323D1B89D}">
      <dsp:nvSpPr>
        <dsp:cNvPr id="0" name=""/>
        <dsp:cNvSpPr/>
      </dsp:nvSpPr>
      <dsp:spPr>
        <a:xfrm>
          <a:off x="1449568" y="176540"/>
          <a:ext cx="6051581" cy="962012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2000" kern="1200" dirty="0" smtClean="0"/>
            <a:t>ПОЗНАВАТЕЛЬНЫЙ (ВИРТУАЛЬНЫЙ)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>
        <a:off x="2727064" y="176540"/>
        <a:ext cx="4774085" cy="962012"/>
      </dsp:txXfrm>
    </dsp:sp>
    <dsp:sp modelId="{8B19482B-37FF-4D91-B79D-CE2FAE949676}">
      <dsp:nvSpPr>
        <dsp:cNvPr id="0" name=""/>
        <dsp:cNvSpPr/>
      </dsp:nvSpPr>
      <dsp:spPr>
        <a:xfrm>
          <a:off x="0" y="0"/>
          <a:ext cx="2159996" cy="144000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/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170DD5D8-0148-4DB0-9D1B-2839D9746E2A}">
      <dsp:nvSpPr>
        <dsp:cNvPr id="0" name=""/>
        <dsp:cNvSpPr/>
      </dsp:nvSpPr>
      <dsp:spPr>
        <a:xfrm>
          <a:off x="1612487" y="1764354"/>
          <a:ext cx="5865090" cy="962012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2000" kern="1200" dirty="0" smtClean="0"/>
            <a:t>ЭКОЛОГИЧЕСКИЙ</a:t>
          </a:r>
          <a:r>
            <a:rPr lang="ru-RU" altLang="ru-RU" sz="2400" kern="1200" dirty="0" smtClean="0"/>
            <a:t> 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>
        <a:off x="2850614" y="1764354"/>
        <a:ext cx="4626963" cy="962012"/>
      </dsp:txXfrm>
    </dsp:sp>
    <dsp:sp modelId="{CBDACA57-2435-4B46-BC4C-6A2C98BE6BDF}">
      <dsp:nvSpPr>
        <dsp:cNvPr id="0" name=""/>
        <dsp:cNvSpPr/>
      </dsp:nvSpPr>
      <dsp:spPr>
        <a:xfrm>
          <a:off x="53707" y="1546693"/>
          <a:ext cx="2159996" cy="1418314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/>
            </a:extLst>
          </a:blip>
          <a:srcRect/>
          <a:stretch>
            <a:fillRect t="-10000" b="-10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52CD87D3-371F-4049-AEDE-9E34319A70F0}">
      <dsp:nvSpPr>
        <dsp:cNvPr id="0" name=""/>
        <dsp:cNvSpPr/>
      </dsp:nvSpPr>
      <dsp:spPr>
        <a:xfrm>
          <a:off x="2009798" y="3273418"/>
          <a:ext cx="5480237" cy="962012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2000" kern="1200" dirty="0" smtClean="0"/>
            <a:t>ОЗДОРОВИТЕЛЬНЫЙ 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>
        <a:off x="3166682" y="3273418"/>
        <a:ext cx="4323353" cy="962012"/>
      </dsp:txXfrm>
    </dsp:sp>
    <dsp:sp modelId="{2EE93DD2-0BF7-404C-B602-F49E135F8111}">
      <dsp:nvSpPr>
        <dsp:cNvPr id="0" name=""/>
        <dsp:cNvSpPr/>
      </dsp:nvSpPr>
      <dsp:spPr>
        <a:xfrm>
          <a:off x="59067" y="3066420"/>
          <a:ext cx="2159996" cy="1433422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/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63004F4C-4BB3-4766-B895-054F6F8883E5}">
      <dsp:nvSpPr>
        <dsp:cNvPr id="0" name=""/>
        <dsp:cNvSpPr/>
      </dsp:nvSpPr>
      <dsp:spPr>
        <a:xfrm>
          <a:off x="1893891" y="4856535"/>
          <a:ext cx="5602773" cy="962012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2000" kern="1200" dirty="0" smtClean="0"/>
            <a:t>ПАЛОМНИЧЕСКИЙ 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altLang="ru-RU" sz="2000" kern="1200" dirty="0"/>
        </a:p>
      </dsp:txBody>
      <dsp:txXfrm>
        <a:off x="3076643" y="4856535"/>
        <a:ext cx="4420021" cy="962012"/>
      </dsp:txXfrm>
    </dsp:sp>
    <dsp:sp modelId="{891FB54B-F3B1-4F85-80C4-6E6C5860C34D}">
      <dsp:nvSpPr>
        <dsp:cNvPr id="0" name=""/>
        <dsp:cNvSpPr/>
      </dsp:nvSpPr>
      <dsp:spPr>
        <a:xfrm>
          <a:off x="0" y="4580343"/>
          <a:ext cx="2159996" cy="1437801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 cstate="print">
            <a:extLst>
              <a:ext uri="{28A0092B-C50C-407E-A947-70E740481C1C}"/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4538"/>
            <a:ext cx="4965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C3484841-1368-4885-B7BA-6CBAE522F3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0482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altLang="ru-RU" smtClean="0"/>
          </a:p>
        </p:txBody>
      </p:sp>
      <p:sp>
        <p:nvSpPr>
          <p:cNvPr id="13316" name="Номер слайда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extLst/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fld id="{AFE7D9A3-8472-4DE1-8202-5B79D9CA3ED2}" type="slidenum">
              <a:rPr lang="ru-RU" sz="1200" smtClean="0">
                <a:cs typeface="+mn-cs"/>
              </a:rPr>
              <a:pPr algn="r" eaLnBrk="1" hangingPunct="1">
                <a:defRPr/>
              </a:pPr>
              <a:t>4</a:t>
            </a:fld>
            <a:endParaRPr lang="ru-RU" sz="1200" smtClean="0"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0482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altLang="ru-RU" smtClean="0"/>
          </a:p>
        </p:txBody>
      </p:sp>
      <p:sp>
        <p:nvSpPr>
          <p:cNvPr id="13316" name="Номер слайда 3"/>
          <p:cNvSpPr txBox="1">
            <a:spLocks noGrp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extLst/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fld id="{AFE7D9A3-8472-4DE1-8202-5B79D9CA3ED2}" type="slidenum">
              <a:rPr lang="ru-RU" sz="1200" smtClean="0">
                <a:cs typeface="+mn-cs"/>
              </a:rPr>
              <a:pPr algn="r" eaLnBrk="1" hangingPunct="1">
                <a:defRPr/>
              </a:pPr>
              <a:t>5</a:t>
            </a:fld>
            <a:endParaRPr lang="ru-RU" sz="1200" smtClean="0"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defTabSz="407988"/>
            <a:endParaRPr lang="ru-RU" altLang="ru-RU" smtClean="0"/>
          </a:p>
        </p:txBody>
      </p:sp>
      <p:sp>
        <p:nvSpPr>
          <p:cNvPr id="6" name="Номер слайда 5"/>
          <p:cNvSpPr txBox="1">
            <a:spLocks noGrp="1"/>
          </p:cNvSpPr>
          <p:nvPr/>
        </p:nvSpPr>
        <p:spPr>
          <a:xfrm>
            <a:off x="3849688" y="9428163"/>
            <a:ext cx="2946400" cy="496887"/>
          </a:xfrm>
          <a:prstGeom prst="rect">
            <a:avLst/>
          </a:prstGeom>
          <a:noFill/>
        </p:spPr>
        <p:txBody>
          <a:bodyPr anchor="b"/>
          <a:lstStyle/>
          <a:p>
            <a:pPr algn="r" defTabSz="408179" fontAlgn="auto">
              <a:spcBef>
                <a:spcPts val="0"/>
              </a:spcBef>
              <a:spcAft>
                <a:spcPts val="0"/>
              </a:spcAft>
              <a:defRPr/>
            </a:pPr>
            <a:fld id="{52AA35BA-EBDC-4F26-B0F3-FE184E3C76D8}" type="slidenum">
              <a:rPr lang="ru-RU" sz="1200">
                <a:latin typeface="+mn-lt"/>
                <a:cs typeface="+mn-cs"/>
              </a:rPr>
              <a:pPr algn="r" defTabSz="408179" fontAlgn="auto">
                <a:spcBef>
                  <a:spcPts val="0"/>
                </a:spcBef>
                <a:spcAft>
                  <a:spcPts val="0"/>
                </a:spcAft>
                <a:defRPr/>
              </a:pPr>
              <a:t>6</a:t>
            </a:fld>
            <a:endParaRPr lang="ru-RU" sz="1200">
              <a:latin typeface="+mn-lt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0CCC83-2A02-4A7C-9D0A-7440B993E3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B92B6E-FA40-48D1-A50E-99D7E96AB1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7167A0-05C0-40C1-B708-069F63694C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DBD1FD-FB24-4604-8B8F-A5A2A56013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32CEA2-8424-434F-94F1-597071FA9B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3FEED9-6311-422B-ADF5-03C27EB908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F30CA1-31F5-440D-8A58-6981504B87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4C4ABA-BBDF-48F7-B16E-90CBC18668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B0C45C-0F46-4509-B235-0C424D094D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89C8F7-37B0-4323-9141-F005926559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3EE7AA-B67A-4463-8FB3-D3CAD6C079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8BC3F5F-EBDF-4827-AA7C-E6EE882F80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_____Microsoft_Office_Excel_97-20031.xls"/><Relationship Id="rId5" Type="http://schemas.openxmlformats.org/officeDocument/2006/relationships/chart" Target="../charts/chart1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_____Microsoft_Office_Excel_97-20032.xls"/><Relationship Id="rId5" Type="http://schemas.openxmlformats.org/officeDocument/2006/relationships/chart" Target="../charts/char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112" y="785794"/>
            <a:ext cx="8273169" cy="4748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Подзаголовок 2"/>
          <p:cNvSpPr>
            <a:spLocks/>
          </p:cNvSpPr>
          <p:nvPr/>
        </p:nvSpPr>
        <p:spPr bwMode="auto">
          <a:xfrm>
            <a:off x="6979934" y="1000108"/>
            <a:ext cx="2164066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ru-RU" altLang="ru-RU" sz="1400" dirty="0" smtClean="0">
                <a:latin typeface="Century Gothic" pitchFamily="34" charset="0"/>
                <a:ea typeface="Arial Unicode MS" pitchFamily="34" charset="-128"/>
                <a:cs typeface="Arial Unicode MS" pitchFamily="34" charset="-128"/>
              </a:rPr>
              <a:t>16 февраля 2015 </a:t>
            </a:r>
            <a:r>
              <a:rPr lang="ru-RU" altLang="ru-RU" sz="1400" dirty="0">
                <a:latin typeface="Century Gothic" pitchFamily="34" charset="0"/>
                <a:ea typeface="Arial Unicode MS" pitchFamily="34" charset="-128"/>
                <a:cs typeface="Arial Unicode MS" pitchFamily="34" charset="-128"/>
              </a:rPr>
              <a:t>года</a:t>
            </a:r>
          </a:p>
          <a:p>
            <a:pPr eaLnBrk="1" hangingPunct="1">
              <a:buFontTx/>
              <a:buNone/>
            </a:pPr>
            <a:r>
              <a:rPr lang="ru-RU" altLang="ru-RU" sz="1400" dirty="0">
                <a:latin typeface="Century Gothic" pitchFamily="34" charset="0"/>
                <a:ea typeface="Arial Unicode MS" pitchFamily="34" charset="-128"/>
                <a:cs typeface="Arial Unicode MS" pitchFamily="34" charset="-128"/>
              </a:rPr>
              <a:t>г. Мурманск</a:t>
            </a:r>
            <a:endParaRPr lang="en-GB" altLang="ru-RU" sz="1400" dirty="0">
              <a:latin typeface="Century Gothic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052" name="Text Box 15"/>
          <p:cNvSpPr txBox="1">
            <a:spLocks noChangeArrowheads="1"/>
          </p:cNvSpPr>
          <p:nvPr/>
        </p:nvSpPr>
        <p:spPr bwMode="auto">
          <a:xfrm>
            <a:off x="468313" y="2420939"/>
            <a:ext cx="8280400" cy="63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buFontTx/>
              <a:buNone/>
            </a:pPr>
            <a:r>
              <a:rPr lang="ru-RU" altLang="ru-RU" sz="2200" b="1" dirty="0" smtClean="0">
                <a:latin typeface="Century Gothic" pitchFamily="34" charset="0"/>
                <a:ea typeface="Arial Unicode MS" pitchFamily="34" charset="-128"/>
                <a:cs typeface="Times New Roman" pitchFamily="18" charset="0"/>
              </a:rPr>
              <a:t>О РАЗВИТИИ СОЦИАЛЬНОГО ТУРИЗМА СРЕДИ ЛЮДЕЙ СТАРШЕГО ПОКОЛЕНИЯ</a:t>
            </a:r>
            <a:endParaRPr lang="ru-RU" altLang="ru-RU" sz="2200" b="1" dirty="0">
              <a:latin typeface="Century Gothic" pitchFamily="34" charset="0"/>
              <a:ea typeface="Arial Unicode MS" pitchFamily="34" charset="-128"/>
              <a:cs typeface="Times New Roman" pitchFamily="18" charset="0"/>
            </a:endParaRPr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1" y="0"/>
            <a:ext cx="7467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107951" y="5516563"/>
            <a:ext cx="4176713" cy="1162050"/>
          </a:xfrm>
          <a:prstGeom prst="rect">
            <a:avLst/>
          </a:prstGeom>
          <a:noFill/>
          <a:ln>
            <a:noFill/>
          </a:ln>
          <a:extLst/>
        </p:spPr>
        <p:txBody>
          <a:bodyPr wrap="none" anchor="ctr"/>
          <a:lstStyle/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defRPr/>
            </a:pPr>
            <a:r>
              <a:rPr lang="ru-RU" sz="1600" dirty="0">
                <a:latin typeface="Century Gothic" pitchFamily="34" charset="0"/>
                <a:ea typeface="+mj-ea"/>
                <a:cs typeface="+mj-cs"/>
              </a:rPr>
              <a:t>Министр труда и социального развития </a:t>
            </a:r>
          </a:p>
          <a:p>
            <a:pPr marL="342900" indent="-342900" fontAlgn="auto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buClr>
                <a:srgbClr val="CC0000"/>
              </a:buClr>
              <a:buSzPct val="125000"/>
              <a:defRPr/>
            </a:pPr>
            <a:r>
              <a:rPr lang="ru-RU" sz="1600" dirty="0">
                <a:latin typeface="Century Gothic" pitchFamily="34" charset="0"/>
                <a:ea typeface="+mj-ea"/>
                <a:cs typeface="+mj-cs"/>
              </a:rPr>
              <a:t>Мурманской области </a:t>
            </a:r>
          </a:p>
          <a:p>
            <a:pPr marL="342900" indent="-342900" fontAlgn="auto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buClr>
                <a:srgbClr val="CC0000"/>
              </a:buClr>
              <a:buSzPct val="125000"/>
              <a:defRPr/>
            </a:pPr>
            <a:endParaRPr lang="ru-RU" dirty="0">
              <a:latin typeface="Century Gothic" pitchFamily="34" charset="0"/>
              <a:ea typeface="+mj-ea"/>
              <a:cs typeface="+mj-cs"/>
            </a:endParaRPr>
          </a:p>
          <a:p>
            <a:pPr marL="342900" indent="-342900" fontAlgn="auto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buClr>
                <a:srgbClr val="CC0000"/>
              </a:buClr>
              <a:buSzPct val="125000"/>
              <a:defRPr/>
            </a:pPr>
            <a:r>
              <a:rPr lang="ru-RU" sz="1600" dirty="0">
                <a:latin typeface="Century Gothic" pitchFamily="34" charset="0"/>
                <a:ea typeface="+mj-ea"/>
                <a:cs typeface="+mj-cs"/>
              </a:rPr>
              <a:t>С.Б. Мякишев</a:t>
            </a:r>
            <a:endParaRPr lang="ru-RU" sz="1600" dirty="0"/>
          </a:p>
        </p:txBody>
      </p:sp>
      <p:pic>
        <p:nvPicPr>
          <p:cNvPr id="2055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00751" y="4929188"/>
            <a:ext cx="3159125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6" name="Прямоугольник 5"/>
          <p:cNvSpPr>
            <a:spLocks noChangeArrowheads="1"/>
          </p:cNvSpPr>
          <p:nvPr/>
        </p:nvSpPr>
        <p:spPr bwMode="auto">
          <a:xfrm>
            <a:off x="23815" y="-26988"/>
            <a:ext cx="912018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 smtClean="0">
                <a:latin typeface="Century Gothic" pitchFamily="34" charset="0"/>
                <a:ea typeface="Arial Unicode MS" pitchFamily="34" charset="-128"/>
                <a:cs typeface="Times New Roman" pitchFamily="18" charset="0"/>
              </a:rPr>
              <a:t>КООРДИНАЦИОННЫЙ СОВЕТ ПО ДЕЛАМ ВЕТЕРАНОВ ПРИ ГУБЕРНАТОРЕ МУРМАНСКОЙ </a:t>
            </a:r>
            <a:r>
              <a:rPr lang="ru-RU" altLang="ru-RU" sz="2400" dirty="0">
                <a:latin typeface="Century Gothic" pitchFamily="34" charset="0"/>
                <a:ea typeface="Arial Unicode MS" pitchFamily="34" charset="-128"/>
                <a:cs typeface="Times New Roman" pitchFamily="18" charset="0"/>
              </a:rPr>
              <a:t>ОБЛАСТИ</a:t>
            </a:r>
          </a:p>
        </p:txBody>
      </p:sp>
    </p:spTree>
    <p:extLst>
      <p:ext uri="{BB962C8B-B14F-4D97-AF65-F5344CB8AC3E}">
        <p14:creationId xmlns:p14="http://schemas.microsoft.com/office/powerpoint/2010/main" xmlns="" val="96163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6156325" cy="549275"/>
          </a:xfrm>
        </p:spPr>
        <p:txBody>
          <a:bodyPr/>
          <a:lstStyle/>
          <a:p>
            <a:pPr algn="l"/>
            <a:r>
              <a:rPr lang="ru-RU" altLang="ru-RU" sz="1800" dirty="0" smtClean="0"/>
              <a:t>САНАТОРИЙ-ПРОФИЛАКТОРИЙ «КОВДОРСКИЙ»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87900" y="1412776"/>
            <a:ext cx="4202113" cy="108012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ru-RU" altLang="ru-RU" sz="1800" kern="1200" dirty="0"/>
              <a:t>Размещение: </a:t>
            </a:r>
            <a:br>
              <a:rPr lang="ru-RU" altLang="ru-RU" sz="1800" kern="1200" dirty="0"/>
            </a:br>
            <a:r>
              <a:rPr lang="ru-RU" altLang="ru-RU" sz="1800" kern="1200" dirty="0"/>
              <a:t>36 номеров </a:t>
            </a:r>
            <a:r>
              <a:rPr lang="ru-RU" altLang="ru-RU" sz="1800" kern="1200" dirty="0" smtClean="0"/>
              <a:t>(двухместный</a:t>
            </a:r>
            <a:r>
              <a:rPr lang="ru-RU" altLang="ru-RU" sz="1800" kern="1200" dirty="0"/>
              <a:t>, люкс), </a:t>
            </a:r>
            <a:r>
              <a:rPr lang="en-US" altLang="ru-RU" sz="1800" kern="1200" dirty="0" smtClean="0"/>
              <a:t> </a:t>
            </a:r>
            <a:r>
              <a:rPr lang="ru-RU" altLang="ru-RU" sz="1800" kern="1200" dirty="0" smtClean="0"/>
              <a:t>в каждом номере</a:t>
            </a:r>
            <a:r>
              <a:rPr lang="ru-RU" altLang="ru-RU" sz="1800" kern="1200" dirty="0"/>
              <a:t>: </a:t>
            </a:r>
            <a:r>
              <a:rPr lang="ru-RU" altLang="ru-RU" sz="1800" kern="1200" dirty="0" smtClean="0"/>
              <a:t>телевизор,</a:t>
            </a:r>
            <a:r>
              <a:rPr lang="en-US" altLang="ru-RU" sz="1800" kern="1200" dirty="0" smtClean="0"/>
              <a:t> </a:t>
            </a:r>
            <a:r>
              <a:rPr lang="ru-RU" altLang="ru-RU" sz="1800" kern="1200" dirty="0" smtClean="0"/>
              <a:t>холодильник</a:t>
            </a:r>
            <a:endParaRPr lang="ru-RU" altLang="ru-RU" sz="1600" dirty="0" smtClean="0"/>
          </a:p>
        </p:txBody>
      </p:sp>
      <p:pic>
        <p:nvPicPr>
          <p:cNvPr id="34821" name="Picture 5" descr="pro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 rot="239157">
            <a:off x="311551" y="620688"/>
            <a:ext cx="4319588" cy="25923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29700" name="Рисунок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89900" y="0"/>
            <a:ext cx="1090613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4" name="Picture 8" descr="spa%20kapsul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4933131" y="3573016"/>
            <a:ext cx="3743325" cy="27810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250825" y="3429000"/>
            <a:ext cx="4465638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ct val="20000"/>
              </a:spcBef>
              <a:buFontTx/>
              <a:buChar char="•"/>
              <a:defRPr/>
            </a:pPr>
            <a:r>
              <a:rPr lang="ru-RU" altLang="ru-RU" dirty="0">
                <a:latin typeface="+mn-lt"/>
                <a:cs typeface="+mn-cs"/>
              </a:rPr>
              <a:t>К услугам отдыхающих</a:t>
            </a:r>
            <a:br>
              <a:rPr lang="ru-RU" altLang="ru-RU" dirty="0">
                <a:latin typeface="+mn-lt"/>
                <a:cs typeface="+mn-cs"/>
              </a:rPr>
            </a:br>
            <a:r>
              <a:rPr lang="ru-RU" altLang="ru-RU" dirty="0">
                <a:latin typeface="+mn-lt"/>
                <a:cs typeface="+mn-cs"/>
              </a:rPr>
              <a:t>вызов такси, доступ в интернет, конференц-зал, копирование документов, массаж, медкабинет, междугородная связь, международная связь, обслуживание инвалидов, общенациональное </a:t>
            </a:r>
            <a:r>
              <a:rPr lang="ru-RU" altLang="ru-RU" dirty="0" err="1">
                <a:latin typeface="+mn-lt"/>
                <a:cs typeface="+mn-cs"/>
              </a:rPr>
              <a:t>тв</a:t>
            </a:r>
            <a:r>
              <a:rPr lang="ru-RU" altLang="ru-RU" dirty="0">
                <a:latin typeface="+mn-lt"/>
                <a:cs typeface="+mn-cs"/>
              </a:rPr>
              <a:t>, парковка, прачечная, солярий, стоматологический кабинет, факс</a:t>
            </a:r>
            <a:br>
              <a:rPr lang="ru-RU" altLang="ru-RU" dirty="0">
                <a:latin typeface="+mn-lt"/>
                <a:cs typeface="+mn-cs"/>
              </a:rPr>
            </a:br>
            <a:r>
              <a:rPr lang="ru-RU" altLang="ru-RU" dirty="0">
                <a:latin typeface="+mn-lt"/>
                <a:cs typeface="+mn-cs"/>
              </a:rPr>
              <a:t/>
            </a:r>
            <a:br>
              <a:rPr lang="ru-RU" altLang="ru-RU" dirty="0">
                <a:latin typeface="+mn-lt"/>
                <a:cs typeface="+mn-cs"/>
              </a:rPr>
            </a:br>
            <a:r>
              <a:rPr lang="ru-RU" altLang="ru-RU" dirty="0">
                <a:latin typeface="+mn-lt"/>
                <a:cs typeface="+mn-cs"/>
              </a:rPr>
              <a:t>Досуг и отдых: банкетный зал, тренажерный зал</a:t>
            </a:r>
            <a:br>
              <a:rPr lang="ru-RU" altLang="ru-RU" dirty="0">
                <a:latin typeface="+mn-lt"/>
                <a:cs typeface="+mn-cs"/>
              </a:rPr>
            </a:br>
            <a:r>
              <a:rPr lang="ru-RU" altLang="ru-RU" dirty="0">
                <a:latin typeface="+mn-lt"/>
                <a:cs typeface="+mn-cs"/>
              </a:rPr>
              <a:t>ландшафт: центр города, озеро, лес</a:t>
            </a:r>
            <a:br>
              <a:rPr lang="ru-RU" altLang="ru-RU" dirty="0">
                <a:latin typeface="+mn-lt"/>
                <a:cs typeface="+mn-cs"/>
              </a:rPr>
            </a:br>
            <a:endParaRPr lang="ru-RU" altLang="ru-RU" dirty="0">
              <a:latin typeface="+mn-lt"/>
              <a:cs typeface="+mn-cs"/>
            </a:endParaRPr>
          </a:p>
        </p:txBody>
      </p:sp>
      <p:sp>
        <p:nvSpPr>
          <p:cNvPr id="29703" name="Oval 4"/>
          <p:cNvSpPr>
            <a:spLocks noChangeArrowheads="1"/>
          </p:cNvSpPr>
          <p:nvPr/>
        </p:nvSpPr>
        <p:spPr bwMode="auto">
          <a:xfrm>
            <a:off x="8604250" y="6597650"/>
            <a:ext cx="4572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912813"/>
            <a:fld id="{30090084-1EAF-4679-9002-36028EA5B4FD}" type="slidenum">
              <a:rPr lang="ru-RU" altLang="ru-RU"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ctr" defTabSz="912813"/>
              <a:t>10</a:t>
            </a:fld>
            <a:endParaRPr lang="ru-RU" altLang="ru-RU"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29704" name="Рисунок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53388" y="0"/>
            <a:ext cx="1090612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640"/>
            <a:ext cx="7643192" cy="1008112"/>
          </a:xfrm>
        </p:spPr>
        <p:txBody>
          <a:bodyPr/>
          <a:lstStyle/>
          <a:p>
            <a:r>
              <a:rPr lang="ru-RU" altLang="ru-RU" sz="1800" dirty="0" smtClean="0"/>
              <a:t>ПРОГРАММА РАЗВИТИЯ СОЦИАЛЬНОГО ТУРИЗМА ДЛЯ ГРАЖДАН ПОЖИЛОГО ВОЗРАСТА И ИНВАЛИДОВ СТАРШЕ 18 ЛЕТ </a:t>
            </a:r>
          </a:p>
        </p:txBody>
      </p:sp>
      <p:sp>
        <p:nvSpPr>
          <p:cNvPr id="327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96975"/>
            <a:ext cx="8229600" cy="482441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altLang="ru-RU" sz="1600" b="1" smtClean="0">
                <a:solidFill>
                  <a:srgbClr val="0070C0"/>
                </a:solidFill>
              </a:rPr>
              <a:t>Цель</a:t>
            </a:r>
            <a:r>
              <a:rPr lang="ru-RU" altLang="ru-RU" sz="1600" smtClean="0"/>
              <a:t> Программы: развитие и  популяризация социального туризма как важного средства активного отдыха и продления долголетия </a:t>
            </a:r>
          </a:p>
          <a:p>
            <a:pPr>
              <a:lnSpc>
                <a:spcPct val="80000"/>
              </a:lnSpc>
            </a:pPr>
            <a:r>
              <a:rPr lang="ru-RU" altLang="ru-RU" sz="1600" b="1" smtClean="0">
                <a:solidFill>
                  <a:srgbClr val="0070C0"/>
                </a:solidFill>
              </a:rPr>
              <a:t>Задачи </a:t>
            </a:r>
            <a:r>
              <a:rPr lang="ru-RU" altLang="ru-RU" sz="1600" smtClean="0"/>
              <a:t>Программы: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1600" smtClean="0"/>
              <a:t>      - повышение социальной активности и потребности в самореализации в пожилом возрасте;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1600" smtClean="0"/>
              <a:t>      - укрепление здоровья и пропаганда здорового образа жизни;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1600" smtClean="0"/>
              <a:t>      - создание условий для полноценного общения, возможности установления социальных контактов, интеграции в современное общество;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1600" smtClean="0"/>
              <a:t>      - приобщение пожилых людей и инвалидов к культурным ценностям;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1600" smtClean="0"/>
              <a:t>       - обогащение эмоциональной жизни пожилых граждан и инвалидов;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1600" smtClean="0"/>
              <a:t>      - вовлечение к активному отдыху пожилых граждан, которые в силу своего возраста и медицинских показаний  не могут путешествовать за пределами Мурманской области.</a:t>
            </a:r>
          </a:p>
          <a:p>
            <a:pPr>
              <a:lnSpc>
                <a:spcPct val="80000"/>
              </a:lnSpc>
            </a:pPr>
            <a:r>
              <a:rPr lang="ru-RU" altLang="ru-RU" sz="1600" b="1" smtClean="0">
                <a:solidFill>
                  <a:srgbClr val="0070C0"/>
                </a:solidFill>
              </a:rPr>
              <a:t>Ожидаемые от реализации программы результаты: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1600" smtClean="0"/>
              <a:t>	-  повышение качества жизни пожилых людей;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1600" smtClean="0"/>
              <a:t>      - повышение социальной активности, жизненного тонуса, психологического состояния пожилых людей;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1600" smtClean="0"/>
              <a:t>      - расширение круга позитивного  общения и взаимодействия с окружающими.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1600" smtClean="0"/>
              <a:t>      - удовлетворение духовных и эстетических потребностей, обогащение эмоциональной жизни, получение новых знаний и впечатлений;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altLang="ru-RU" sz="1600" smtClean="0"/>
              <a:t>     - поддержание и укрепление здоровья пожилых людей, достижение долголетия.</a:t>
            </a:r>
          </a:p>
        </p:txBody>
      </p:sp>
      <p:sp>
        <p:nvSpPr>
          <p:cNvPr id="32771" name="Oval 4"/>
          <p:cNvSpPr>
            <a:spLocks noChangeArrowheads="1"/>
          </p:cNvSpPr>
          <p:nvPr/>
        </p:nvSpPr>
        <p:spPr bwMode="auto">
          <a:xfrm>
            <a:off x="8604250" y="6597650"/>
            <a:ext cx="4572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912813"/>
            <a:fld id="{793779B3-B402-4A59-9590-BA427129A712}" type="slidenum">
              <a:rPr lang="ru-RU" altLang="ru-RU"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ctr" defTabSz="912813"/>
              <a:t>11</a:t>
            </a:fld>
            <a:endParaRPr lang="ru-RU" altLang="ru-RU"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32772" name="Рисунок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53388" y="0"/>
            <a:ext cx="1090612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Овал 22"/>
          <p:cNvSpPr/>
          <p:nvPr/>
        </p:nvSpPr>
        <p:spPr>
          <a:xfrm>
            <a:off x="2051050" y="1628775"/>
            <a:ext cx="5113338" cy="410368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41275">
            <a:solidFill>
              <a:srgbClr val="00206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34818" name="Группа 5"/>
          <p:cNvGrpSpPr>
            <a:grpSpLocks/>
          </p:cNvGrpSpPr>
          <p:nvPr/>
        </p:nvGrpSpPr>
        <p:grpSpPr bwMode="auto">
          <a:xfrm>
            <a:off x="195263" y="692150"/>
            <a:ext cx="8824912" cy="6121400"/>
            <a:chOff x="136072" y="705570"/>
            <a:chExt cx="8824604" cy="6120680"/>
          </a:xfrm>
        </p:grpSpPr>
        <p:sp>
          <p:nvSpPr>
            <p:cNvPr id="34827" name="Прямоугольник 10"/>
            <p:cNvSpPr>
              <a:spLocks noChangeArrowheads="1"/>
            </p:cNvSpPr>
            <p:nvPr/>
          </p:nvSpPr>
          <p:spPr bwMode="auto">
            <a:xfrm>
              <a:off x="191890" y="764704"/>
              <a:ext cx="8640960" cy="6061546"/>
            </a:xfrm>
            <a:prstGeom prst="rect">
              <a:avLst/>
            </a:prstGeom>
            <a:noFill/>
            <a:ln w="9525">
              <a:noFill/>
              <a:prstDash val="dash"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Полилиния 11"/>
            <p:cNvSpPr/>
            <p:nvPr/>
          </p:nvSpPr>
          <p:spPr>
            <a:xfrm>
              <a:off x="3160153" y="705570"/>
              <a:ext cx="2792316" cy="1595250"/>
            </a:xfrm>
            <a:custGeom>
              <a:avLst/>
              <a:gdLst>
                <a:gd name="connsiteX0" fmla="*/ 0 w 2792122"/>
                <a:gd name="connsiteY0" fmla="*/ 265921 h 1595495"/>
                <a:gd name="connsiteX1" fmla="*/ 265921 w 2792122"/>
                <a:gd name="connsiteY1" fmla="*/ 0 h 1595495"/>
                <a:gd name="connsiteX2" fmla="*/ 2526201 w 2792122"/>
                <a:gd name="connsiteY2" fmla="*/ 0 h 1595495"/>
                <a:gd name="connsiteX3" fmla="*/ 2792122 w 2792122"/>
                <a:gd name="connsiteY3" fmla="*/ 265921 h 1595495"/>
                <a:gd name="connsiteX4" fmla="*/ 2792122 w 2792122"/>
                <a:gd name="connsiteY4" fmla="*/ 1329574 h 1595495"/>
                <a:gd name="connsiteX5" fmla="*/ 2526201 w 2792122"/>
                <a:gd name="connsiteY5" fmla="*/ 1595495 h 1595495"/>
                <a:gd name="connsiteX6" fmla="*/ 265921 w 2792122"/>
                <a:gd name="connsiteY6" fmla="*/ 1595495 h 1595495"/>
                <a:gd name="connsiteX7" fmla="*/ 0 w 2792122"/>
                <a:gd name="connsiteY7" fmla="*/ 1329574 h 1595495"/>
                <a:gd name="connsiteX8" fmla="*/ 0 w 2792122"/>
                <a:gd name="connsiteY8" fmla="*/ 265921 h 1595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92122" h="1595495">
                  <a:moveTo>
                    <a:pt x="0" y="265921"/>
                  </a:moveTo>
                  <a:cubicBezTo>
                    <a:pt x="0" y="119057"/>
                    <a:pt x="119057" y="0"/>
                    <a:pt x="265921" y="0"/>
                  </a:cubicBezTo>
                  <a:lnTo>
                    <a:pt x="2526201" y="0"/>
                  </a:lnTo>
                  <a:cubicBezTo>
                    <a:pt x="2673065" y="0"/>
                    <a:pt x="2792122" y="119057"/>
                    <a:pt x="2792122" y="265921"/>
                  </a:cubicBezTo>
                  <a:lnTo>
                    <a:pt x="2792122" y="1329574"/>
                  </a:lnTo>
                  <a:cubicBezTo>
                    <a:pt x="2792122" y="1476438"/>
                    <a:pt x="2673065" y="1595495"/>
                    <a:pt x="2526201" y="1595495"/>
                  </a:cubicBezTo>
                  <a:lnTo>
                    <a:pt x="265921" y="1595495"/>
                  </a:lnTo>
                  <a:cubicBezTo>
                    <a:pt x="119057" y="1595495"/>
                    <a:pt x="0" y="1476438"/>
                    <a:pt x="0" y="1329574"/>
                  </a:cubicBezTo>
                  <a:lnTo>
                    <a:pt x="0" y="265921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46466" tIns="146466" rIns="146466" bIns="146466" spcCol="1270" anchor="ctr"/>
            <a:lstStyle/>
            <a:p>
              <a:pPr algn="ctr" defTabSz="8001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dirty="0" smtClean="0"/>
                <a:t>Социальное партнерство</a:t>
              </a:r>
              <a:endParaRPr lang="ru-RU" sz="2000" dirty="0"/>
            </a:p>
          </p:txBody>
        </p:sp>
        <p:sp>
          <p:nvSpPr>
            <p:cNvPr id="14" name="Полилиния 13"/>
            <p:cNvSpPr/>
            <p:nvPr/>
          </p:nvSpPr>
          <p:spPr>
            <a:xfrm>
              <a:off x="6168361" y="2794474"/>
              <a:ext cx="2792315" cy="1595250"/>
            </a:xfrm>
            <a:custGeom>
              <a:avLst/>
              <a:gdLst>
                <a:gd name="connsiteX0" fmla="*/ 0 w 2792122"/>
                <a:gd name="connsiteY0" fmla="*/ 265921 h 1595495"/>
                <a:gd name="connsiteX1" fmla="*/ 265921 w 2792122"/>
                <a:gd name="connsiteY1" fmla="*/ 0 h 1595495"/>
                <a:gd name="connsiteX2" fmla="*/ 2526201 w 2792122"/>
                <a:gd name="connsiteY2" fmla="*/ 0 h 1595495"/>
                <a:gd name="connsiteX3" fmla="*/ 2792122 w 2792122"/>
                <a:gd name="connsiteY3" fmla="*/ 265921 h 1595495"/>
                <a:gd name="connsiteX4" fmla="*/ 2792122 w 2792122"/>
                <a:gd name="connsiteY4" fmla="*/ 1329574 h 1595495"/>
                <a:gd name="connsiteX5" fmla="*/ 2526201 w 2792122"/>
                <a:gd name="connsiteY5" fmla="*/ 1595495 h 1595495"/>
                <a:gd name="connsiteX6" fmla="*/ 265921 w 2792122"/>
                <a:gd name="connsiteY6" fmla="*/ 1595495 h 1595495"/>
                <a:gd name="connsiteX7" fmla="*/ 0 w 2792122"/>
                <a:gd name="connsiteY7" fmla="*/ 1329574 h 1595495"/>
                <a:gd name="connsiteX8" fmla="*/ 0 w 2792122"/>
                <a:gd name="connsiteY8" fmla="*/ 265921 h 1595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92122" h="1595495">
                  <a:moveTo>
                    <a:pt x="0" y="265921"/>
                  </a:moveTo>
                  <a:cubicBezTo>
                    <a:pt x="0" y="119057"/>
                    <a:pt x="119057" y="0"/>
                    <a:pt x="265921" y="0"/>
                  </a:cubicBezTo>
                  <a:lnTo>
                    <a:pt x="2526201" y="0"/>
                  </a:lnTo>
                  <a:cubicBezTo>
                    <a:pt x="2673065" y="0"/>
                    <a:pt x="2792122" y="119057"/>
                    <a:pt x="2792122" y="265921"/>
                  </a:cubicBezTo>
                  <a:lnTo>
                    <a:pt x="2792122" y="1329574"/>
                  </a:lnTo>
                  <a:cubicBezTo>
                    <a:pt x="2792122" y="1476438"/>
                    <a:pt x="2673065" y="1595495"/>
                    <a:pt x="2526201" y="1595495"/>
                  </a:cubicBezTo>
                  <a:lnTo>
                    <a:pt x="265921" y="1595495"/>
                  </a:lnTo>
                  <a:cubicBezTo>
                    <a:pt x="119057" y="1595495"/>
                    <a:pt x="0" y="1476438"/>
                    <a:pt x="0" y="1329574"/>
                  </a:cubicBezTo>
                  <a:lnTo>
                    <a:pt x="0" y="265921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46466" tIns="146466" rIns="146466" bIns="146466" spcCol="1270" anchor="ctr"/>
            <a:lstStyle/>
            <a:p>
              <a:pPr algn="ctr" defTabSz="8001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dirty="0" err="1" smtClean="0"/>
                <a:t>Бизнес-сообщества</a:t>
              </a:r>
              <a:r>
                <a:rPr lang="ru-RU" sz="2000" dirty="0" smtClean="0"/>
                <a:t> </a:t>
              </a:r>
              <a:r>
                <a:rPr lang="ru-RU" sz="2000" dirty="0"/>
                <a:t>и </a:t>
              </a:r>
              <a:r>
                <a:rPr lang="ru-RU" sz="2000" dirty="0" smtClean="0"/>
                <a:t>религиозные </a:t>
              </a:r>
              <a:r>
                <a:rPr lang="ru-RU" sz="2000" dirty="0" err="1" smtClean="0"/>
                <a:t>конфессии</a:t>
              </a:r>
              <a:endParaRPr lang="ru-RU" sz="2000" dirty="0"/>
            </a:p>
          </p:txBody>
        </p:sp>
        <p:sp>
          <p:nvSpPr>
            <p:cNvPr id="16" name="Полилиния 15"/>
            <p:cNvSpPr/>
            <p:nvPr/>
          </p:nvSpPr>
          <p:spPr>
            <a:xfrm>
              <a:off x="4944441" y="5015126"/>
              <a:ext cx="2792316" cy="1595249"/>
            </a:xfrm>
            <a:custGeom>
              <a:avLst/>
              <a:gdLst>
                <a:gd name="connsiteX0" fmla="*/ 0 w 2792122"/>
                <a:gd name="connsiteY0" fmla="*/ 265921 h 1595495"/>
                <a:gd name="connsiteX1" fmla="*/ 265921 w 2792122"/>
                <a:gd name="connsiteY1" fmla="*/ 0 h 1595495"/>
                <a:gd name="connsiteX2" fmla="*/ 2526201 w 2792122"/>
                <a:gd name="connsiteY2" fmla="*/ 0 h 1595495"/>
                <a:gd name="connsiteX3" fmla="*/ 2792122 w 2792122"/>
                <a:gd name="connsiteY3" fmla="*/ 265921 h 1595495"/>
                <a:gd name="connsiteX4" fmla="*/ 2792122 w 2792122"/>
                <a:gd name="connsiteY4" fmla="*/ 1329574 h 1595495"/>
                <a:gd name="connsiteX5" fmla="*/ 2526201 w 2792122"/>
                <a:gd name="connsiteY5" fmla="*/ 1595495 h 1595495"/>
                <a:gd name="connsiteX6" fmla="*/ 265921 w 2792122"/>
                <a:gd name="connsiteY6" fmla="*/ 1595495 h 1595495"/>
                <a:gd name="connsiteX7" fmla="*/ 0 w 2792122"/>
                <a:gd name="connsiteY7" fmla="*/ 1329574 h 1595495"/>
                <a:gd name="connsiteX8" fmla="*/ 0 w 2792122"/>
                <a:gd name="connsiteY8" fmla="*/ 265921 h 1595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92122" h="1595495">
                  <a:moveTo>
                    <a:pt x="0" y="265921"/>
                  </a:moveTo>
                  <a:cubicBezTo>
                    <a:pt x="0" y="119057"/>
                    <a:pt x="119057" y="0"/>
                    <a:pt x="265921" y="0"/>
                  </a:cubicBezTo>
                  <a:lnTo>
                    <a:pt x="2526201" y="0"/>
                  </a:lnTo>
                  <a:cubicBezTo>
                    <a:pt x="2673065" y="0"/>
                    <a:pt x="2792122" y="119057"/>
                    <a:pt x="2792122" y="265921"/>
                  </a:cubicBezTo>
                  <a:lnTo>
                    <a:pt x="2792122" y="1329574"/>
                  </a:lnTo>
                  <a:cubicBezTo>
                    <a:pt x="2792122" y="1476438"/>
                    <a:pt x="2673065" y="1595495"/>
                    <a:pt x="2526201" y="1595495"/>
                  </a:cubicBezTo>
                  <a:lnTo>
                    <a:pt x="265921" y="1595495"/>
                  </a:lnTo>
                  <a:cubicBezTo>
                    <a:pt x="119057" y="1595495"/>
                    <a:pt x="0" y="1476438"/>
                    <a:pt x="0" y="1329574"/>
                  </a:cubicBezTo>
                  <a:lnTo>
                    <a:pt x="0" y="265921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46466" tIns="146466" rIns="146466" bIns="146466" spcCol="1270" anchor="ctr"/>
            <a:lstStyle/>
            <a:p>
              <a:pPr algn="ctr" defTabSz="8001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dirty="0"/>
                <a:t>Волонтеры</a:t>
              </a:r>
            </a:p>
          </p:txBody>
        </p:sp>
        <p:sp>
          <p:nvSpPr>
            <p:cNvPr id="18" name="Полилиния 17"/>
            <p:cNvSpPr/>
            <p:nvPr/>
          </p:nvSpPr>
          <p:spPr>
            <a:xfrm>
              <a:off x="1344117" y="5026237"/>
              <a:ext cx="2792316" cy="1595250"/>
            </a:xfrm>
            <a:custGeom>
              <a:avLst/>
              <a:gdLst>
                <a:gd name="connsiteX0" fmla="*/ 0 w 2792122"/>
                <a:gd name="connsiteY0" fmla="*/ 265921 h 1595495"/>
                <a:gd name="connsiteX1" fmla="*/ 265921 w 2792122"/>
                <a:gd name="connsiteY1" fmla="*/ 0 h 1595495"/>
                <a:gd name="connsiteX2" fmla="*/ 2526201 w 2792122"/>
                <a:gd name="connsiteY2" fmla="*/ 0 h 1595495"/>
                <a:gd name="connsiteX3" fmla="*/ 2792122 w 2792122"/>
                <a:gd name="connsiteY3" fmla="*/ 265921 h 1595495"/>
                <a:gd name="connsiteX4" fmla="*/ 2792122 w 2792122"/>
                <a:gd name="connsiteY4" fmla="*/ 1329574 h 1595495"/>
                <a:gd name="connsiteX5" fmla="*/ 2526201 w 2792122"/>
                <a:gd name="connsiteY5" fmla="*/ 1595495 h 1595495"/>
                <a:gd name="connsiteX6" fmla="*/ 265921 w 2792122"/>
                <a:gd name="connsiteY6" fmla="*/ 1595495 h 1595495"/>
                <a:gd name="connsiteX7" fmla="*/ 0 w 2792122"/>
                <a:gd name="connsiteY7" fmla="*/ 1329574 h 1595495"/>
                <a:gd name="connsiteX8" fmla="*/ 0 w 2792122"/>
                <a:gd name="connsiteY8" fmla="*/ 265921 h 1595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92122" h="1595495">
                  <a:moveTo>
                    <a:pt x="0" y="265921"/>
                  </a:moveTo>
                  <a:cubicBezTo>
                    <a:pt x="0" y="119057"/>
                    <a:pt x="119057" y="0"/>
                    <a:pt x="265921" y="0"/>
                  </a:cubicBezTo>
                  <a:lnTo>
                    <a:pt x="2526201" y="0"/>
                  </a:lnTo>
                  <a:cubicBezTo>
                    <a:pt x="2673065" y="0"/>
                    <a:pt x="2792122" y="119057"/>
                    <a:pt x="2792122" y="265921"/>
                  </a:cubicBezTo>
                  <a:lnTo>
                    <a:pt x="2792122" y="1329574"/>
                  </a:lnTo>
                  <a:cubicBezTo>
                    <a:pt x="2792122" y="1476438"/>
                    <a:pt x="2673065" y="1595495"/>
                    <a:pt x="2526201" y="1595495"/>
                  </a:cubicBezTo>
                  <a:lnTo>
                    <a:pt x="265921" y="1595495"/>
                  </a:lnTo>
                  <a:cubicBezTo>
                    <a:pt x="119057" y="1595495"/>
                    <a:pt x="0" y="1476438"/>
                    <a:pt x="0" y="1329574"/>
                  </a:cubicBezTo>
                  <a:lnTo>
                    <a:pt x="0" y="265921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46466" tIns="146466" rIns="146466" bIns="146466" anchor="ctr"/>
            <a:lstStyle/>
            <a:p>
              <a:pPr algn="ctr" defTabSz="8001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>
                  <a:solidFill>
                    <a:srgbClr val="FFFFFF"/>
                  </a:solidFill>
                  <a:cs typeface="Arial" charset="0"/>
                </a:rPr>
                <a:t>Спонсоры </a:t>
              </a:r>
            </a:p>
          </p:txBody>
        </p:sp>
        <p:sp>
          <p:nvSpPr>
            <p:cNvPr id="20" name="Полилиния 19"/>
            <p:cNvSpPr/>
            <p:nvPr/>
          </p:nvSpPr>
          <p:spPr>
            <a:xfrm>
              <a:off x="136072" y="2769077"/>
              <a:ext cx="2792315" cy="1595250"/>
            </a:xfrm>
            <a:custGeom>
              <a:avLst/>
              <a:gdLst>
                <a:gd name="connsiteX0" fmla="*/ 0 w 2792122"/>
                <a:gd name="connsiteY0" fmla="*/ 265921 h 1595495"/>
                <a:gd name="connsiteX1" fmla="*/ 265921 w 2792122"/>
                <a:gd name="connsiteY1" fmla="*/ 0 h 1595495"/>
                <a:gd name="connsiteX2" fmla="*/ 2526201 w 2792122"/>
                <a:gd name="connsiteY2" fmla="*/ 0 h 1595495"/>
                <a:gd name="connsiteX3" fmla="*/ 2792122 w 2792122"/>
                <a:gd name="connsiteY3" fmla="*/ 265921 h 1595495"/>
                <a:gd name="connsiteX4" fmla="*/ 2792122 w 2792122"/>
                <a:gd name="connsiteY4" fmla="*/ 1329574 h 1595495"/>
                <a:gd name="connsiteX5" fmla="*/ 2526201 w 2792122"/>
                <a:gd name="connsiteY5" fmla="*/ 1595495 h 1595495"/>
                <a:gd name="connsiteX6" fmla="*/ 265921 w 2792122"/>
                <a:gd name="connsiteY6" fmla="*/ 1595495 h 1595495"/>
                <a:gd name="connsiteX7" fmla="*/ 0 w 2792122"/>
                <a:gd name="connsiteY7" fmla="*/ 1329574 h 1595495"/>
                <a:gd name="connsiteX8" fmla="*/ 0 w 2792122"/>
                <a:gd name="connsiteY8" fmla="*/ 265921 h 1595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92122" h="1595495">
                  <a:moveTo>
                    <a:pt x="0" y="265921"/>
                  </a:moveTo>
                  <a:cubicBezTo>
                    <a:pt x="0" y="119057"/>
                    <a:pt x="119057" y="0"/>
                    <a:pt x="265921" y="0"/>
                  </a:cubicBezTo>
                  <a:lnTo>
                    <a:pt x="2526201" y="0"/>
                  </a:lnTo>
                  <a:cubicBezTo>
                    <a:pt x="2673065" y="0"/>
                    <a:pt x="2792122" y="119057"/>
                    <a:pt x="2792122" y="265921"/>
                  </a:cubicBezTo>
                  <a:lnTo>
                    <a:pt x="2792122" y="1329574"/>
                  </a:lnTo>
                  <a:cubicBezTo>
                    <a:pt x="2792122" y="1476438"/>
                    <a:pt x="2673065" y="1595495"/>
                    <a:pt x="2526201" y="1595495"/>
                  </a:cubicBezTo>
                  <a:lnTo>
                    <a:pt x="265921" y="1595495"/>
                  </a:lnTo>
                  <a:cubicBezTo>
                    <a:pt x="119057" y="1595495"/>
                    <a:pt x="0" y="1476438"/>
                    <a:pt x="0" y="1329574"/>
                  </a:cubicBezTo>
                  <a:lnTo>
                    <a:pt x="0" y="265921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46466" tIns="146466" rIns="146466" bIns="146466" spcCol="1270" anchor="ctr"/>
            <a:lstStyle/>
            <a:p>
              <a:pPr algn="ctr" defTabSz="8001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000" dirty="0"/>
                <a:t>Градообразующие предприятия Мурманской области</a:t>
              </a:r>
            </a:p>
          </p:txBody>
        </p:sp>
        <p:sp>
          <p:nvSpPr>
            <p:cNvPr id="26" name="Полилиния 25"/>
            <p:cNvSpPr/>
            <p:nvPr/>
          </p:nvSpPr>
          <p:spPr>
            <a:xfrm>
              <a:off x="3523679" y="2794474"/>
              <a:ext cx="2089077" cy="1595250"/>
            </a:xfrm>
            <a:custGeom>
              <a:avLst/>
              <a:gdLst>
                <a:gd name="connsiteX0" fmla="*/ 0 w 2792122"/>
                <a:gd name="connsiteY0" fmla="*/ 265921 h 1595495"/>
                <a:gd name="connsiteX1" fmla="*/ 265921 w 2792122"/>
                <a:gd name="connsiteY1" fmla="*/ 0 h 1595495"/>
                <a:gd name="connsiteX2" fmla="*/ 2526201 w 2792122"/>
                <a:gd name="connsiteY2" fmla="*/ 0 h 1595495"/>
                <a:gd name="connsiteX3" fmla="*/ 2792122 w 2792122"/>
                <a:gd name="connsiteY3" fmla="*/ 265921 h 1595495"/>
                <a:gd name="connsiteX4" fmla="*/ 2792122 w 2792122"/>
                <a:gd name="connsiteY4" fmla="*/ 1329574 h 1595495"/>
                <a:gd name="connsiteX5" fmla="*/ 2526201 w 2792122"/>
                <a:gd name="connsiteY5" fmla="*/ 1595495 h 1595495"/>
                <a:gd name="connsiteX6" fmla="*/ 265921 w 2792122"/>
                <a:gd name="connsiteY6" fmla="*/ 1595495 h 1595495"/>
                <a:gd name="connsiteX7" fmla="*/ 0 w 2792122"/>
                <a:gd name="connsiteY7" fmla="*/ 1329574 h 1595495"/>
                <a:gd name="connsiteX8" fmla="*/ 0 w 2792122"/>
                <a:gd name="connsiteY8" fmla="*/ 265921 h 1595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92122" h="1595495">
                  <a:moveTo>
                    <a:pt x="0" y="265921"/>
                  </a:moveTo>
                  <a:cubicBezTo>
                    <a:pt x="0" y="119057"/>
                    <a:pt x="119057" y="0"/>
                    <a:pt x="265921" y="0"/>
                  </a:cubicBezTo>
                  <a:lnTo>
                    <a:pt x="2526201" y="0"/>
                  </a:lnTo>
                  <a:cubicBezTo>
                    <a:pt x="2673065" y="0"/>
                    <a:pt x="2792122" y="119057"/>
                    <a:pt x="2792122" y="265921"/>
                  </a:cubicBezTo>
                  <a:lnTo>
                    <a:pt x="2792122" y="1329574"/>
                  </a:lnTo>
                  <a:cubicBezTo>
                    <a:pt x="2792122" y="1476438"/>
                    <a:pt x="2673065" y="1595495"/>
                    <a:pt x="2526201" y="1595495"/>
                  </a:cubicBezTo>
                  <a:lnTo>
                    <a:pt x="265921" y="1595495"/>
                  </a:lnTo>
                  <a:cubicBezTo>
                    <a:pt x="119057" y="1595495"/>
                    <a:pt x="0" y="1476438"/>
                    <a:pt x="0" y="1329574"/>
                  </a:cubicBezTo>
                  <a:lnTo>
                    <a:pt x="0" y="26592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46466" tIns="146466" rIns="146466" bIns="146466" spcCol="1270" anchor="ctr"/>
            <a:lstStyle/>
            <a:p>
              <a:pPr algn="ctr" defTabSz="8001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2200" b="1" dirty="0">
                  <a:solidFill>
                    <a:srgbClr val="002060"/>
                  </a:solidFill>
                </a:rPr>
                <a:t>КЦСОН МО</a:t>
              </a:r>
            </a:p>
          </p:txBody>
        </p:sp>
      </p:grpSp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229600" cy="476250"/>
          </a:xfrm>
        </p:spPr>
        <p:txBody>
          <a:bodyPr/>
          <a:lstStyle/>
          <a:p>
            <a:pPr algn="l"/>
            <a:endParaRPr lang="ru-RU" altLang="ru-RU" sz="2000" b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4820" name="Oval 4"/>
          <p:cNvSpPr>
            <a:spLocks noChangeArrowheads="1"/>
          </p:cNvSpPr>
          <p:nvPr/>
        </p:nvSpPr>
        <p:spPr bwMode="auto">
          <a:xfrm>
            <a:off x="8604250" y="6597650"/>
            <a:ext cx="4572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912813"/>
            <a:fld id="{CDC282D7-7DC5-4816-A207-64D26C4720C3}" type="slidenum">
              <a:rPr lang="ru-RU" altLang="ru-RU"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ctr" defTabSz="912813"/>
              <a:t>12</a:t>
            </a:fld>
            <a:endParaRPr lang="ru-RU" altLang="ru-RU"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34821" name="Рисунок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53388" y="0"/>
            <a:ext cx="1090612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Стрелка вниз 27"/>
          <p:cNvSpPr/>
          <p:nvPr/>
        </p:nvSpPr>
        <p:spPr>
          <a:xfrm rot="5400000" flipV="1">
            <a:off x="3113882" y="3302794"/>
            <a:ext cx="323850" cy="4333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1" name="Стрелка вниз 30"/>
          <p:cNvSpPr/>
          <p:nvPr/>
        </p:nvSpPr>
        <p:spPr>
          <a:xfrm rot="16200000" flipV="1">
            <a:off x="5778500" y="3338513"/>
            <a:ext cx="323850" cy="431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2" name="Стрелка вниз 31"/>
          <p:cNvSpPr/>
          <p:nvPr/>
        </p:nvSpPr>
        <p:spPr>
          <a:xfrm rot="19618697" flipV="1">
            <a:off x="5235575" y="4456113"/>
            <a:ext cx="325438" cy="431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Стрелка вниз 32"/>
          <p:cNvSpPr/>
          <p:nvPr/>
        </p:nvSpPr>
        <p:spPr>
          <a:xfrm rot="2344150" flipV="1">
            <a:off x="3643313" y="4454525"/>
            <a:ext cx="325437" cy="4333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4" name="Стрелка вниз 33"/>
          <p:cNvSpPr/>
          <p:nvPr/>
        </p:nvSpPr>
        <p:spPr>
          <a:xfrm rot="10800000" flipV="1">
            <a:off x="4427538" y="2338388"/>
            <a:ext cx="325437" cy="4333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ChangeArrowheads="1"/>
          </p:cNvSpPr>
          <p:nvPr>
            <p:ph type="title"/>
          </p:nvPr>
        </p:nvSpPr>
        <p:spPr>
          <a:xfrm>
            <a:off x="-1588" y="0"/>
            <a:ext cx="8229601" cy="490538"/>
          </a:xfrm>
        </p:spPr>
        <p:txBody>
          <a:bodyPr/>
          <a:lstStyle/>
          <a:p>
            <a:pPr algn="l"/>
            <a:r>
              <a:rPr lang="ru-RU" altLang="ru-RU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НАПРАВЛЕНИЯ  РАЗВИТИЯ СОЦИАЛЬНОГО  ТУРИЗМА </a:t>
            </a:r>
          </a:p>
        </p:txBody>
      </p:sp>
      <p:sp>
        <p:nvSpPr>
          <p:cNvPr id="35842" name="Rectangle 5"/>
          <p:cNvSpPr>
            <a:spLocks noChangeArrowheads="1"/>
          </p:cNvSpPr>
          <p:nvPr/>
        </p:nvSpPr>
        <p:spPr bwMode="auto">
          <a:xfrm>
            <a:off x="3781425" y="3108325"/>
            <a:ext cx="6969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449263" eaLnBrk="0" hangingPunct="0"/>
            <a:r>
              <a:rPr lang="ru-RU" altLang="ru-RU"/>
              <a:t> </a:t>
            </a:r>
          </a:p>
          <a:p>
            <a:pPr indent="449263" eaLnBrk="0" hangingPunct="0"/>
            <a:endParaRPr lang="ru-RU" altLang="ru-RU"/>
          </a:p>
        </p:txBody>
      </p:sp>
      <p:sp>
        <p:nvSpPr>
          <p:cNvPr id="35843" name="Oval 4"/>
          <p:cNvSpPr>
            <a:spLocks noChangeArrowheads="1"/>
          </p:cNvSpPr>
          <p:nvPr/>
        </p:nvSpPr>
        <p:spPr bwMode="auto">
          <a:xfrm>
            <a:off x="8604250" y="6597650"/>
            <a:ext cx="4572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912813"/>
            <a:fld id="{C51A7DBA-879E-46F1-80CC-F16C057684B9}" type="slidenum">
              <a:rPr lang="ru-RU" altLang="ru-RU"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ctr" defTabSz="912813"/>
              <a:t>13</a:t>
            </a:fld>
            <a:endParaRPr lang="ru-RU" altLang="ru-RU"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35844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53388" y="0"/>
            <a:ext cx="1090612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Схема 9"/>
          <p:cNvGraphicFramePr/>
          <p:nvPr/>
        </p:nvGraphicFramePr>
        <p:xfrm>
          <a:off x="395536" y="686866"/>
          <a:ext cx="8665914" cy="60250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16631"/>
            <a:ext cx="8229600" cy="345331"/>
          </a:xfrm>
        </p:spPr>
        <p:txBody>
          <a:bodyPr anchor="t"/>
          <a:lstStyle/>
          <a:p>
            <a:pPr algn="l"/>
            <a:r>
              <a:rPr lang="ru-RU" altLang="ru-RU" sz="1800" dirty="0" smtClean="0"/>
              <a:t>УЧАСТИЕ В КОНКУРСАХ СОЦИАЛЬНЫХ ПРОЕКТОВ</a:t>
            </a:r>
            <a:endParaRPr lang="ru-RU" altLang="ru-RU" dirty="0" smtClean="0"/>
          </a:p>
        </p:txBody>
      </p:sp>
      <p:sp>
        <p:nvSpPr>
          <p:cNvPr id="36866" name="Oval 4"/>
          <p:cNvSpPr>
            <a:spLocks noChangeArrowheads="1"/>
          </p:cNvSpPr>
          <p:nvPr/>
        </p:nvSpPr>
        <p:spPr bwMode="auto">
          <a:xfrm>
            <a:off x="8604250" y="6597650"/>
            <a:ext cx="4572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912813"/>
            <a:fld id="{BD07AC21-F90C-4C0D-96BB-84CB7CF19CF7}" type="slidenum">
              <a:rPr lang="ru-RU" altLang="ru-RU"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ctr" defTabSz="912813"/>
              <a:t>14</a:t>
            </a:fld>
            <a:endParaRPr lang="ru-RU" altLang="ru-RU"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36867" name="Рисунок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53388" y="0"/>
            <a:ext cx="1090612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Рисунок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620688"/>
            <a:ext cx="8172400" cy="5404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Блок-схема: извлечение 2"/>
          <p:cNvSpPr/>
          <p:nvPr/>
        </p:nvSpPr>
        <p:spPr>
          <a:xfrm>
            <a:off x="3059113" y="2205038"/>
            <a:ext cx="433387" cy="287337"/>
          </a:xfrm>
          <a:prstGeom prst="flowChartExtra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Блок-схема: извлечение 7"/>
          <p:cNvSpPr/>
          <p:nvPr/>
        </p:nvSpPr>
        <p:spPr>
          <a:xfrm>
            <a:off x="3059113" y="3933825"/>
            <a:ext cx="433387" cy="287338"/>
          </a:xfrm>
          <a:prstGeom prst="flowChartExtra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Блок-схема: извлечение 8"/>
          <p:cNvSpPr/>
          <p:nvPr/>
        </p:nvSpPr>
        <p:spPr>
          <a:xfrm>
            <a:off x="3563938" y="4292600"/>
            <a:ext cx="431800" cy="288925"/>
          </a:xfrm>
          <a:prstGeom prst="flowChartExtra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8365627" cy="4484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Прямоугольник 5"/>
          <p:cNvSpPr>
            <a:spLocks noChangeArrowheads="1"/>
          </p:cNvSpPr>
          <p:nvPr/>
        </p:nvSpPr>
        <p:spPr bwMode="auto">
          <a:xfrm>
            <a:off x="23815" y="-26988"/>
            <a:ext cx="912018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 smtClean="0">
                <a:latin typeface="Century Gothic" pitchFamily="34" charset="0"/>
                <a:ea typeface="Arial Unicode MS" pitchFamily="34" charset="-128"/>
                <a:cs typeface="Times New Roman" pitchFamily="18" charset="0"/>
              </a:rPr>
              <a:t>КООРДИНАЦИОННЫЙ СОВЕТ ПО ДЕЛАМ ВЕТЕРАНОВ ПРИ ГУБЕРНАТОРЕ МУРМАНСКОЙ </a:t>
            </a:r>
            <a:r>
              <a:rPr lang="ru-RU" altLang="ru-RU" sz="2400" dirty="0">
                <a:latin typeface="Century Gothic" pitchFamily="34" charset="0"/>
                <a:ea typeface="Arial Unicode MS" pitchFamily="34" charset="-128"/>
                <a:cs typeface="Times New Roman" pitchFamily="18" charset="0"/>
              </a:rPr>
              <a:t>ОБЛАСТИ</a:t>
            </a:r>
          </a:p>
        </p:txBody>
      </p:sp>
      <p:pic>
        <p:nvPicPr>
          <p:cNvPr id="8196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00751" y="4929188"/>
            <a:ext cx="3159125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07951" y="5678490"/>
            <a:ext cx="4176713" cy="1000125"/>
          </a:xfrm>
          <a:prstGeom prst="rect">
            <a:avLst/>
          </a:prstGeom>
          <a:noFill/>
          <a:ln>
            <a:noFill/>
          </a:ln>
          <a:extLst/>
        </p:spPr>
        <p:txBody>
          <a:bodyPr wrap="none" anchor="ctr"/>
          <a:lstStyle/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defRPr/>
            </a:pPr>
            <a:endParaRPr lang="ru-RU" sz="1600" b="1" dirty="0"/>
          </a:p>
          <a:p>
            <a:pPr marL="342900" indent="-342900" fontAlgn="auto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buClr>
                <a:srgbClr val="CC0000"/>
              </a:buClr>
              <a:buSzPct val="125000"/>
              <a:defRPr/>
            </a:pPr>
            <a:r>
              <a:rPr lang="ru-RU" sz="1600" dirty="0">
                <a:latin typeface="Century Gothic" pitchFamily="34" charset="0"/>
                <a:ea typeface="+mj-ea"/>
                <a:cs typeface="+mj-cs"/>
              </a:rPr>
              <a:t>Министр труда и социального развития </a:t>
            </a:r>
          </a:p>
          <a:p>
            <a:pPr marL="342900" indent="-342900" fontAlgn="auto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buClr>
                <a:srgbClr val="CC0000"/>
              </a:buClr>
              <a:buSzPct val="125000"/>
              <a:defRPr/>
            </a:pPr>
            <a:r>
              <a:rPr lang="ru-RU" sz="1600" dirty="0">
                <a:latin typeface="Century Gothic" pitchFamily="34" charset="0"/>
                <a:ea typeface="+mj-ea"/>
                <a:cs typeface="+mj-cs"/>
              </a:rPr>
              <a:t>Мурманской области </a:t>
            </a:r>
          </a:p>
          <a:p>
            <a:pPr marL="342900" indent="-342900" fontAlgn="auto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buClr>
                <a:srgbClr val="CC0000"/>
              </a:buClr>
              <a:buSzPct val="125000"/>
              <a:defRPr/>
            </a:pPr>
            <a:endParaRPr lang="ru-RU" dirty="0">
              <a:latin typeface="Century Gothic" pitchFamily="34" charset="0"/>
              <a:ea typeface="+mj-ea"/>
              <a:cs typeface="+mj-cs"/>
            </a:endParaRPr>
          </a:p>
          <a:p>
            <a:pPr marL="342900" indent="-342900" fontAlgn="auto"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buClr>
                <a:srgbClr val="CC0000"/>
              </a:buClr>
              <a:buSzPct val="125000"/>
              <a:defRPr/>
            </a:pPr>
            <a:r>
              <a:rPr lang="ru-RU" sz="1600" dirty="0">
                <a:latin typeface="Century Gothic" pitchFamily="34" charset="0"/>
                <a:ea typeface="+mj-ea"/>
                <a:cs typeface="+mj-cs"/>
              </a:rPr>
              <a:t>С.Б. Мякишев</a:t>
            </a:r>
          </a:p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defRPr/>
            </a:pPr>
            <a:endParaRPr lang="ru-RU" sz="1600" dirty="0"/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6443664" y="1314450"/>
            <a:ext cx="2592387" cy="67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1313" indent="-341313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spcAft>
                <a:spcPct val="20000"/>
              </a:spcAft>
              <a:buClr>
                <a:srgbClr val="CC0000"/>
              </a:buClr>
              <a:buSzPct val="125000"/>
              <a:buFont typeface="Wingdings" pitchFamily="2" charset="2"/>
              <a:buNone/>
            </a:pPr>
            <a:r>
              <a:rPr lang="ru-RU" altLang="ru-RU" sz="1400" dirty="0" smtClean="0">
                <a:latin typeface="Century Gothic" pitchFamily="34" charset="0"/>
                <a:cs typeface="Arial" charset="0"/>
              </a:rPr>
              <a:t>16 февраля 2015 </a:t>
            </a:r>
            <a:r>
              <a:rPr lang="ru-RU" altLang="ru-RU" sz="1400" dirty="0">
                <a:latin typeface="Century Gothic" pitchFamily="34" charset="0"/>
                <a:cs typeface="Arial" charset="0"/>
              </a:rPr>
              <a:t>года</a:t>
            </a:r>
          </a:p>
          <a:p>
            <a:pPr eaLnBrk="1" hangingPunct="1">
              <a:spcBef>
                <a:spcPct val="50000"/>
              </a:spcBef>
              <a:spcAft>
                <a:spcPct val="20000"/>
              </a:spcAft>
              <a:buClr>
                <a:srgbClr val="CC0000"/>
              </a:buClr>
              <a:buSzPct val="125000"/>
              <a:buFont typeface="Wingdings" pitchFamily="2" charset="2"/>
              <a:buNone/>
            </a:pPr>
            <a:r>
              <a:rPr lang="ru-RU" altLang="ru-RU" sz="1400" dirty="0">
                <a:latin typeface="Century Gothic" pitchFamily="34" charset="0"/>
                <a:cs typeface="Arial" charset="0"/>
              </a:rPr>
              <a:t> г. Мурманск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2539986" y="2643182"/>
            <a:ext cx="3581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80000"/>
              </a:lnSpc>
              <a:spcBef>
                <a:spcPct val="10000"/>
              </a:spcBef>
              <a:spcAft>
                <a:spcPct val="10000"/>
              </a:spcAft>
              <a:defRPr/>
            </a:pPr>
            <a:r>
              <a:rPr lang="ru-RU" sz="2400" dirty="0">
                <a:latin typeface="+mj-lt"/>
                <a:ea typeface="Arial Unicode MS" pitchFamily="34" charset="-128"/>
                <a:cs typeface="Arial Unicode MS" pitchFamily="34" charset="-128"/>
              </a:rPr>
              <a:t>Благодарю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xmlns="" val="3180246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иугольник 2"/>
          <p:cNvSpPr/>
          <p:nvPr/>
        </p:nvSpPr>
        <p:spPr>
          <a:xfrm rot="5400000">
            <a:off x="4141788" y="-1465262"/>
            <a:ext cx="720725" cy="4460875"/>
          </a:xfrm>
          <a:prstGeom prst="homePlate">
            <a:avLst/>
          </a:prstGeom>
          <a:solidFill>
            <a:srgbClr val="F1F8F9"/>
          </a:solidFill>
          <a:ln>
            <a:solidFill>
              <a:schemeClr val="accent3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2339975" y="300038"/>
            <a:ext cx="4319588" cy="706437"/>
          </a:xfrm>
        </p:spPr>
        <p:txBody>
          <a:bodyPr/>
          <a:lstStyle/>
          <a:p>
            <a:r>
              <a:rPr lang="ru-RU" altLang="ru-RU" sz="2400" smtClean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СОЦИАЛЬНЫЙ ТУРИЗМ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30200" y="3860800"/>
            <a:ext cx="8562975" cy="720725"/>
          </a:xfrm>
        </p:spPr>
        <p:txBody>
          <a:bodyPr/>
          <a:lstStyle/>
          <a:p>
            <a:pPr marL="0" indent="0">
              <a:spcBef>
                <a:spcPct val="0"/>
              </a:spcBef>
              <a:buFontTx/>
              <a:buNone/>
              <a:defRPr/>
            </a:pPr>
            <a:endParaRPr lang="ru-RU" altLang="ru-RU" sz="1800" i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ru-RU" altLang="ru-RU" sz="1800" i="1" kern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ст</a:t>
            </a:r>
            <a:r>
              <a:rPr lang="ru-RU" altLang="ru-RU" sz="1800" i="1" kern="1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. 1, Федеральный закон от 24.11.1996 N 132-ФЗ (ред. от 03.05.2012) </a:t>
            </a:r>
            <a:endParaRPr lang="en-US" altLang="ru-RU" sz="1800" i="1" kern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ru-RU" altLang="ru-RU" sz="1800" i="1" kern="12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«Об основах туристской деятельности в Российской Федерации"</a:t>
            </a:r>
          </a:p>
        </p:txBody>
      </p:sp>
      <p:sp>
        <p:nvSpPr>
          <p:cNvPr id="15364" name="Прямоугольник 1"/>
          <p:cNvSpPr>
            <a:spLocks noChangeArrowheads="1"/>
          </p:cNvSpPr>
          <p:nvPr/>
        </p:nvSpPr>
        <p:spPr bwMode="auto">
          <a:xfrm>
            <a:off x="323850" y="1484785"/>
            <a:ext cx="8437563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endParaRPr lang="ru-RU" altLang="ru-RU" sz="22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just"/>
            <a:r>
              <a:rPr lang="ru-RU" altLang="ru-RU" sz="22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-туризм</a:t>
            </a:r>
            <a:r>
              <a:rPr lang="ru-RU" altLang="ru-RU" sz="22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полностью или частично осуществляемый за счет бюджетных средств, средств государственных внебюджетных фондов (в том числе средств, выделяемых в рамках государственной социальной помощи), а также средств </a:t>
            </a:r>
            <a:r>
              <a:rPr lang="ru-RU" altLang="ru-RU" sz="22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работодателей как любой вид туризма (познавательный, экологический, оздоровительный, паломнический и т.д.)</a:t>
            </a:r>
            <a:endParaRPr lang="ru-RU" altLang="ru-RU" sz="22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5365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56563" y="6350"/>
            <a:ext cx="10922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Oval 4"/>
          <p:cNvSpPr>
            <a:spLocks noChangeArrowheads="1"/>
          </p:cNvSpPr>
          <p:nvPr/>
        </p:nvSpPr>
        <p:spPr bwMode="auto">
          <a:xfrm>
            <a:off x="8651875" y="6570663"/>
            <a:ext cx="4572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912813"/>
            <a:r>
              <a:rPr lang="ru-RU" altLang="ru-RU"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C:\Documents and Settings\yuriryab\Рабочий стол\Шаблон-Мурманск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51800" y="0"/>
            <a:ext cx="109220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Rectangle 3"/>
          <p:cNvSpPr>
            <a:spLocks noChangeArrowheads="1"/>
          </p:cNvSpPr>
          <p:nvPr/>
        </p:nvSpPr>
        <p:spPr bwMode="auto">
          <a:xfrm>
            <a:off x="0" y="0"/>
            <a:ext cx="79930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КАТЕГОРИИ ГРАЖДАН, ПОДЛЕЖАЩИЕ </a:t>
            </a:r>
            <a:r>
              <a:rPr lang="ru-RU" altLang="ru-RU" dirty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ОЗДОРОВЛЕНИЮ </a:t>
            </a:r>
          </a:p>
          <a:p>
            <a:endParaRPr lang="ru-RU" altLang="ru-RU" dirty="0">
              <a:solidFill>
                <a:schemeClr val="tx2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125538"/>
            <a:ext cx="107950" cy="215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3500438"/>
            <a:ext cx="107950" cy="57626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437" name="Oval 4"/>
          <p:cNvSpPr>
            <a:spLocks noChangeArrowheads="1"/>
          </p:cNvSpPr>
          <p:nvPr/>
        </p:nvSpPr>
        <p:spPr bwMode="auto">
          <a:xfrm>
            <a:off x="8604250" y="6597650"/>
            <a:ext cx="4572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912813"/>
            <a:r>
              <a:rPr lang="ru-RU" altLang="ru-RU" dirty="0">
                <a:ea typeface="Arial Unicode MS" pitchFamily="34" charset="-128"/>
                <a:cs typeface="Arial Unicode MS" pitchFamily="34" charset="-128"/>
              </a:rPr>
              <a:t>3</a:t>
            </a:r>
          </a:p>
        </p:txBody>
      </p:sp>
      <p:sp>
        <p:nvSpPr>
          <p:cNvPr id="18438" name="Прямоугольник 1"/>
          <p:cNvSpPr>
            <a:spLocks noChangeArrowheads="1"/>
          </p:cNvSpPr>
          <p:nvPr/>
        </p:nvSpPr>
        <p:spPr bwMode="auto">
          <a:xfrm>
            <a:off x="684213" y="1052513"/>
            <a:ext cx="77041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endParaRPr lang="ru-RU" altLang="ru-RU" b="1"/>
          </a:p>
        </p:txBody>
      </p:sp>
      <p:pic>
        <p:nvPicPr>
          <p:cNvPr id="28681" name="Picture 9" descr="C:\Users\Myakishev\Pictures\оздоровление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 rot="578634">
            <a:off x="5292081" y="3855434"/>
            <a:ext cx="3417850" cy="25024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18440" name="Прямоугольник 1"/>
          <p:cNvSpPr>
            <a:spLocks noChangeArrowheads="1"/>
          </p:cNvSpPr>
          <p:nvPr/>
        </p:nvSpPr>
        <p:spPr bwMode="auto">
          <a:xfrm>
            <a:off x="107950" y="1089025"/>
            <a:ext cx="89535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just"/>
            <a:endParaRPr lang="ru-RU" altLang="ru-RU" i="1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8441" name="Прямоугольник 1"/>
          <p:cNvSpPr>
            <a:spLocks noChangeArrowheads="1"/>
          </p:cNvSpPr>
          <p:nvPr/>
        </p:nvSpPr>
        <p:spPr bwMode="auto">
          <a:xfrm>
            <a:off x="179388" y="836613"/>
            <a:ext cx="896461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altLang="ru-RU" b="1" dirty="0"/>
              <a:t>    </a:t>
            </a:r>
            <a:r>
              <a:rPr lang="ru-RU" altLang="ru-RU" sz="2000" b="1" dirty="0"/>
              <a:t>Граждане старшего поколения</a:t>
            </a:r>
            <a:r>
              <a:rPr lang="ru-RU" altLang="ru-RU" sz="2000" b="1" dirty="0" smtClean="0"/>
              <a:t>:</a:t>
            </a:r>
          </a:p>
          <a:p>
            <a:pPr marL="342900" indent="-342900"/>
            <a:endParaRPr lang="ru-RU" altLang="ru-RU" sz="2000" b="1" dirty="0"/>
          </a:p>
          <a:p>
            <a:pPr marL="342900" indent="-342900"/>
            <a:r>
              <a:rPr lang="ru-RU" altLang="ru-RU" sz="2000" dirty="0"/>
              <a:t>    - ветераны Великой Отечественной войны;</a:t>
            </a:r>
          </a:p>
          <a:p>
            <a:pPr marL="342900" indent="-342900"/>
            <a:r>
              <a:rPr lang="ru-RU" altLang="ru-RU" sz="2000" dirty="0"/>
              <a:t>    - реабилитированные лица и лица, признанные пострадавшими</a:t>
            </a:r>
          </a:p>
          <a:p>
            <a:pPr marL="342900" indent="-342900"/>
            <a:r>
              <a:rPr lang="ru-RU" altLang="ru-RU" sz="2000" dirty="0"/>
              <a:t>      от политических репрессий; </a:t>
            </a:r>
          </a:p>
          <a:p>
            <a:pPr marL="342900" indent="-342900"/>
            <a:r>
              <a:rPr lang="ru-RU" altLang="ru-RU" sz="2000" dirty="0"/>
              <a:t>    - труженики тыла;                                                </a:t>
            </a:r>
          </a:p>
          <a:p>
            <a:pPr marL="342900" indent="-342900"/>
            <a:r>
              <a:rPr lang="ru-RU" altLang="ru-RU" sz="2000" dirty="0"/>
              <a:t>    - ветераны труда</a:t>
            </a:r>
            <a:r>
              <a:rPr lang="ru-RU" altLang="ru-RU" sz="2000" dirty="0" smtClean="0"/>
              <a:t>;.</a:t>
            </a:r>
            <a:endParaRPr lang="ru-RU" altLang="ru-RU" sz="2000" dirty="0"/>
          </a:p>
          <a:p>
            <a:pPr marL="342900" indent="-342900"/>
            <a:r>
              <a:rPr lang="ru-RU" altLang="ru-RU" sz="2000" dirty="0"/>
              <a:t>    - ветераны труда Мурманской области;  </a:t>
            </a:r>
          </a:p>
          <a:p>
            <a:pPr marL="342900" indent="-342900"/>
            <a:r>
              <a:rPr lang="ru-RU" altLang="ru-RU" sz="2000" dirty="0"/>
              <a:t>    - лица старше 70 лет</a:t>
            </a:r>
            <a:endParaRPr lang="ru-RU" altLang="ru-RU" sz="2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979712" y="4077072"/>
            <a:ext cx="3398746" cy="24650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7" name="Rectangle 8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101013" cy="831850"/>
          </a:xfrm>
        </p:spPr>
        <p:txBody>
          <a:bodyPr/>
          <a:lstStyle/>
          <a:p>
            <a:pPr algn="l"/>
            <a:r>
              <a:rPr lang="ru-RU" altLang="ru-RU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altLang="ru-RU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altLang="ru-RU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РЕЗУЛЬТАТЫ ОЗДОРОВЛЕНИЯ ГРАЖДАН СТАРШЕГО ПОКОЛЕНИЯ</a:t>
            </a:r>
            <a:br>
              <a:rPr lang="ru-RU" altLang="ru-RU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altLang="ru-RU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  2012</a:t>
            </a:r>
            <a:r>
              <a:rPr lang="ru-RU" altLang="ru-RU" sz="1800" dirty="0" smtClean="0">
                <a:ea typeface="Arial Unicode MS" pitchFamily="34" charset="-128"/>
                <a:cs typeface="Arial Unicode MS" pitchFamily="34" charset="-128"/>
              </a:rPr>
              <a:t> - 2014</a:t>
            </a:r>
            <a:r>
              <a:rPr lang="ru-RU" altLang="ru-RU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ГОД</a:t>
            </a:r>
            <a:r>
              <a:rPr lang="ru-RU" altLang="ru-RU" sz="1800" dirty="0" smtClean="0">
                <a:ea typeface="Arial Unicode MS" pitchFamily="34" charset="-128"/>
                <a:cs typeface="Arial Unicode MS" pitchFamily="34" charset="-128"/>
              </a:rPr>
              <a:t>Ы</a:t>
            </a:r>
            <a:r>
              <a:rPr lang="ru-RU" altLang="ru-RU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altLang="ru-RU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endParaRPr lang="ru-RU" altLang="ru-RU" sz="18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9468" name="Rectangle 37"/>
          <p:cNvSpPr>
            <a:spLocks noChangeArrowheads="1"/>
          </p:cNvSpPr>
          <p:nvPr/>
        </p:nvSpPr>
        <p:spPr bwMode="auto">
          <a:xfrm flipV="1">
            <a:off x="4246563" y="1773238"/>
            <a:ext cx="4141787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1600" b="1"/>
              <a:t>За </a:t>
            </a:r>
            <a:r>
              <a:rPr lang="en-US" altLang="ru-RU" sz="1600" b="1">
                <a:latin typeface="Arial Unicode MS" pitchFamily="34" charset="-128"/>
              </a:rPr>
              <a:t>2012 </a:t>
            </a:r>
            <a:r>
              <a:rPr lang="ru-RU" altLang="ru-RU" sz="1600" b="1">
                <a:latin typeface="Arial Unicode MS" pitchFamily="34" charset="-128"/>
              </a:rPr>
              <a:t>год</a:t>
            </a:r>
            <a:r>
              <a:rPr lang="ru-RU" altLang="ru-RU" sz="1600" b="1"/>
              <a:t> отдохнули по программе</a:t>
            </a:r>
            <a:r>
              <a:rPr lang="ru-RU" altLang="ru-RU" sz="1600" b="1">
                <a:latin typeface="Arial Unicode MS" pitchFamily="34" charset="-128"/>
              </a:rPr>
              <a:t> 2 886 северян</a:t>
            </a:r>
          </a:p>
        </p:txBody>
      </p:sp>
      <p:sp>
        <p:nvSpPr>
          <p:cNvPr id="19469" name="Rectangle 39"/>
          <p:cNvSpPr>
            <a:spLocks noChangeArrowheads="1"/>
          </p:cNvSpPr>
          <p:nvPr/>
        </p:nvSpPr>
        <p:spPr bwMode="auto">
          <a:xfrm flipV="1">
            <a:off x="2627313" y="5373688"/>
            <a:ext cx="41767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 anchor="ctr">
            <a:spAutoFit/>
          </a:bodyPr>
          <a:lstStyle/>
          <a:p>
            <a:pPr algn="ctr"/>
            <a:endParaRPr lang="ru-RU" altLang="ru-RU">
              <a:latin typeface="Arial Unicode MS" pitchFamily="34" charset="-128"/>
            </a:endParaRPr>
          </a:p>
        </p:txBody>
      </p:sp>
      <p:pic>
        <p:nvPicPr>
          <p:cNvPr id="19470" name="Рисунок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48625" y="9525"/>
            <a:ext cx="1090613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71" name="Oval 4"/>
          <p:cNvSpPr>
            <a:spLocks noChangeArrowheads="1"/>
          </p:cNvSpPr>
          <p:nvPr/>
        </p:nvSpPr>
        <p:spPr bwMode="auto">
          <a:xfrm>
            <a:off x="8651875" y="6584950"/>
            <a:ext cx="4572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912813"/>
            <a:r>
              <a:rPr lang="ru-RU" altLang="ru-RU" dirty="0">
                <a:ea typeface="Arial Unicode MS" pitchFamily="34" charset="-128"/>
                <a:cs typeface="Arial Unicode MS" pitchFamily="34" charset="-128"/>
              </a:rPr>
              <a:t>4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0825" y="908050"/>
            <a:ext cx="8640763" cy="5257800"/>
          </a:xfrm>
          <a:prstGeom prst="roundRect">
            <a:avLst>
              <a:gd name="adj" fmla="val 4758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12" name="Object 10"/>
          <p:cNvGraphicFramePr>
            <a:graphicFrameLocks noChangeAspect="1"/>
          </p:cNvGraphicFramePr>
          <p:nvPr/>
        </p:nvGraphicFramePr>
        <p:xfrm>
          <a:off x="522288" y="1824038"/>
          <a:ext cx="3667125" cy="3736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9473" name="Text Box 18"/>
          <p:cNvSpPr txBox="1">
            <a:spLocks noChangeArrowheads="1"/>
          </p:cNvSpPr>
          <p:nvPr/>
        </p:nvSpPr>
        <p:spPr bwMode="auto">
          <a:xfrm rot="10800000" flipV="1">
            <a:off x="755650" y="1163638"/>
            <a:ext cx="338772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 </a:t>
            </a:r>
            <a:r>
              <a:rPr lang="en-US" altLang="ru-RU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201</a:t>
            </a:r>
            <a:r>
              <a:rPr lang="ru-RU" alt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2-2014</a:t>
            </a:r>
            <a:r>
              <a:rPr lang="en-US" alt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altLang="ru-RU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годы обеспечены отдыхом и оздоровлением </a:t>
            </a:r>
          </a:p>
          <a:p>
            <a:pPr algn="ctr"/>
            <a:r>
              <a:rPr lang="ru-RU" altLang="ru-RU" sz="1600" b="1" dirty="0"/>
              <a:t>5 </a:t>
            </a:r>
            <a:r>
              <a:rPr lang="ru-RU" altLang="ru-RU" sz="1600" b="1" dirty="0" smtClean="0"/>
              <a:t>857 </a:t>
            </a:r>
            <a:r>
              <a:rPr lang="ru-RU" altLang="ru-RU" sz="1600" b="1" dirty="0"/>
              <a:t>северян</a:t>
            </a:r>
          </a:p>
        </p:txBody>
      </p:sp>
      <p:sp>
        <p:nvSpPr>
          <p:cNvPr id="19474" name="Text Box 18"/>
          <p:cNvSpPr txBox="1">
            <a:spLocks noChangeArrowheads="1"/>
          </p:cNvSpPr>
          <p:nvPr/>
        </p:nvSpPr>
        <p:spPr bwMode="auto">
          <a:xfrm rot="10800000" flipV="1">
            <a:off x="4716463" y="1176338"/>
            <a:ext cx="338455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Объем финансирования программных мероприятий в </a:t>
            </a:r>
            <a:r>
              <a:rPr lang="ru-RU" alt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2012-2014 </a:t>
            </a:r>
            <a:r>
              <a:rPr lang="ru-RU" altLang="ru-RU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годах </a:t>
            </a:r>
          </a:p>
          <a:p>
            <a:pPr algn="ctr"/>
            <a:r>
              <a:rPr lang="ru-RU" altLang="ru-RU" sz="1600" b="1" dirty="0" smtClean="0"/>
              <a:t>191 173,3 </a:t>
            </a:r>
            <a:r>
              <a:rPr lang="ru-RU" altLang="ru-RU" sz="1600" b="1" dirty="0"/>
              <a:t>(тыс.руб.)</a:t>
            </a:r>
          </a:p>
        </p:txBody>
      </p:sp>
      <p:graphicFrame>
        <p:nvGraphicFramePr>
          <p:cNvPr id="19466" name="Object 20"/>
          <p:cNvGraphicFramePr>
            <a:graphicFrameLocks noChangeAspect="1"/>
          </p:cNvGraphicFramePr>
          <p:nvPr/>
        </p:nvGraphicFramePr>
        <p:xfrm>
          <a:off x="4644008" y="1844824"/>
          <a:ext cx="3952875" cy="3798888"/>
        </p:xfrm>
        <a:graphic>
          <a:graphicData uri="http://schemas.openxmlformats.org/presentationml/2006/ole">
            <p:oleObj spid="_x0000_s19466" name="Worksheet" r:id="rId6" imgW="3947183" imgH="3802464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7" name="Rectangle 8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101013" cy="831850"/>
          </a:xfrm>
        </p:spPr>
        <p:txBody>
          <a:bodyPr/>
          <a:lstStyle/>
          <a:p>
            <a:pPr algn="l"/>
            <a:r>
              <a:rPr lang="ru-RU" altLang="ru-RU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altLang="ru-RU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altLang="ru-RU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ОЗДОРОВЛЕНИЕ ГРАЖДАН СТАРШЕГО ПОКОЛЕНИЯ  - 2015 ГОД</a:t>
            </a:r>
            <a:br>
              <a:rPr lang="ru-RU" altLang="ru-RU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endParaRPr lang="ru-RU" altLang="ru-RU" sz="18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9468" name="Rectangle 37"/>
          <p:cNvSpPr>
            <a:spLocks noChangeArrowheads="1"/>
          </p:cNvSpPr>
          <p:nvPr/>
        </p:nvSpPr>
        <p:spPr bwMode="auto">
          <a:xfrm flipV="1">
            <a:off x="4246563" y="1773238"/>
            <a:ext cx="4141787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1600" b="1"/>
              <a:t>За </a:t>
            </a:r>
            <a:r>
              <a:rPr lang="en-US" altLang="ru-RU" sz="1600" b="1">
                <a:latin typeface="Arial Unicode MS" pitchFamily="34" charset="-128"/>
              </a:rPr>
              <a:t>2012 </a:t>
            </a:r>
            <a:r>
              <a:rPr lang="ru-RU" altLang="ru-RU" sz="1600" b="1">
                <a:latin typeface="Arial Unicode MS" pitchFamily="34" charset="-128"/>
              </a:rPr>
              <a:t>год</a:t>
            </a:r>
            <a:r>
              <a:rPr lang="ru-RU" altLang="ru-RU" sz="1600" b="1"/>
              <a:t> отдохнули по программе</a:t>
            </a:r>
            <a:r>
              <a:rPr lang="ru-RU" altLang="ru-RU" sz="1600" b="1">
                <a:latin typeface="Arial Unicode MS" pitchFamily="34" charset="-128"/>
              </a:rPr>
              <a:t> 2 886 северян</a:t>
            </a:r>
          </a:p>
        </p:txBody>
      </p:sp>
      <p:sp>
        <p:nvSpPr>
          <p:cNvPr id="19469" name="Rectangle 39"/>
          <p:cNvSpPr>
            <a:spLocks noChangeArrowheads="1"/>
          </p:cNvSpPr>
          <p:nvPr/>
        </p:nvSpPr>
        <p:spPr bwMode="auto">
          <a:xfrm flipV="1">
            <a:off x="2627313" y="5373688"/>
            <a:ext cx="41767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10800000" anchor="ctr">
            <a:spAutoFit/>
          </a:bodyPr>
          <a:lstStyle/>
          <a:p>
            <a:pPr algn="ctr"/>
            <a:endParaRPr lang="ru-RU" altLang="ru-RU">
              <a:latin typeface="Arial Unicode MS" pitchFamily="34" charset="-128"/>
            </a:endParaRPr>
          </a:p>
        </p:txBody>
      </p:sp>
      <p:pic>
        <p:nvPicPr>
          <p:cNvPr id="19470" name="Рисунок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48625" y="9525"/>
            <a:ext cx="1090613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71" name="Oval 4"/>
          <p:cNvSpPr>
            <a:spLocks noChangeArrowheads="1"/>
          </p:cNvSpPr>
          <p:nvPr/>
        </p:nvSpPr>
        <p:spPr bwMode="auto">
          <a:xfrm>
            <a:off x="8651875" y="6584950"/>
            <a:ext cx="4572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912813"/>
            <a:r>
              <a:rPr lang="ru-RU" altLang="ru-RU" dirty="0" smtClean="0">
                <a:ea typeface="Arial Unicode MS" pitchFamily="34" charset="-128"/>
                <a:cs typeface="Arial Unicode MS" pitchFamily="34" charset="-128"/>
              </a:rPr>
              <a:t>5</a:t>
            </a:r>
            <a:endParaRPr lang="ru-RU" altLang="ru-RU" dirty="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0825" y="908050"/>
            <a:ext cx="8640763" cy="5257800"/>
          </a:xfrm>
          <a:prstGeom prst="roundRect">
            <a:avLst>
              <a:gd name="adj" fmla="val 4758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12" name="Object 10"/>
          <p:cNvGraphicFramePr>
            <a:graphicFrameLocks noChangeAspect="1"/>
          </p:cNvGraphicFramePr>
          <p:nvPr/>
        </p:nvGraphicFramePr>
        <p:xfrm>
          <a:off x="522288" y="1824038"/>
          <a:ext cx="3667125" cy="3736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9473" name="Text Box 18"/>
          <p:cNvSpPr txBox="1">
            <a:spLocks noChangeArrowheads="1"/>
          </p:cNvSpPr>
          <p:nvPr/>
        </p:nvSpPr>
        <p:spPr bwMode="auto">
          <a:xfrm rot="10800000" flipV="1">
            <a:off x="755650" y="1163638"/>
            <a:ext cx="338772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Планируется обеспечить </a:t>
            </a:r>
            <a:r>
              <a:rPr lang="ru-RU" altLang="ru-RU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отдыхом и оздоровлением </a:t>
            </a:r>
          </a:p>
          <a:p>
            <a:pPr algn="ctr"/>
            <a:r>
              <a:rPr lang="ru-RU" altLang="ru-RU" sz="1600" b="1" dirty="0" smtClean="0"/>
              <a:t> 2 392 северянина</a:t>
            </a:r>
            <a:endParaRPr lang="ru-RU" altLang="ru-RU" sz="1600" b="1" dirty="0"/>
          </a:p>
        </p:txBody>
      </p:sp>
      <p:sp>
        <p:nvSpPr>
          <p:cNvPr id="19474" name="Text Box 18"/>
          <p:cNvSpPr txBox="1">
            <a:spLocks noChangeArrowheads="1"/>
          </p:cNvSpPr>
          <p:nvPr/>
        </p:nvSpPr>
        <p:spPr bwMode="auto">
          <a:xfrm rot="10800000" flipV="1">
            <a:off x="4716463" y="1176338"/>
            <a:ext cx="338455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6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Объем финансирования программных мероприятий в </a:t>
            </a:r>
            <a:r>
              <a:rPr lang="ru-RU" altLang="ru-RU" sz="16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2015 году </a:t>
            </a:r>
            <a:endParaRPr lang="ru-RU" altLang="ru-RU" sz="1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ru-RU" altLang="ru-RU" sz="1600" b="1" dirty="0" smtClean="0"/>
              <a:t>79 591,2 </a:t>
            </a:r>
            <a:r>
              <a:rPr lang="ru-RU" altLang="ru-RU" sz="1600" b="1" dirty="0"/>
              <a:t>(тыс.руб.)</a:t>
            </a:r>
          </a:p>
        </p:txBody>
      </p:sp>
      <p:graphicFrame>
        <p:nvGraphicFramePr>
          <p:cNvPr id="19466" name="Object 20"/>
          <p:cNvGraphicFramePr>
            <a:graphicFrameLocks noChangeAspect="1"/>
          </p:cNvGraphicFramePr>
          <p:nvPr/>
        </p:nvGraphicFramePr>
        <p:xfrm>
          <a:off x="4644008" y="1916832"/>
          <a:ext cx="3952875" cy="3798888"/>
        </p:xfrm>
        <a:graphic>
          <a:graphicData uri="http://schemas.openxmlformats.org/presentationml/2006/ole">
            <p:oleObj spid="_x0000_s39938" name="Worksheet" r:id="rId6" imgW="3947183" imgH="3802464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 txBox="1">
            <a:spLocks noGrp="1"/>
          </p:cNvSpPr>
          <p:nvPr/>
        </p:nvSpPr>
        <p:spPr>
          <a:xfrm>
            <a:off x="6689725" y="6356350"/>
            <a:ext cx="2133600" cy="366713"/>
          </a:xfrm>
          <a:prstGeom prst="rect">
            <a:avLst/>
          </a:prstGeom>
          <a:noFill/>
        </p:spPr>
        <p:txBody>
          <a:bodyPr lIns="81636" tIns="40818" rIns="81636" bIns="40818"/>
          <a:lstStyle/>
          <a:p>
            <a:pPr algn="r" defTabSz="408179">
              <a:defRPr/>
            </a:pPr>
            <a:fld id="{D0A0FCFC-9F7E-4235-A528-BF896B525030}" type="slidenum">
              <a:rPr lang="ru-RU" sz="1100">
                <a:solidFill>
                  <a:schemeClr val="bg1"/>
                </a:solidFill>
                <a:latin typeface="+mj-lt"/>
                <a:cs typeface="Arial" pitchFamily="34" charset="0"/>
              </a:rPr>
              <a:pPr algn="r" defTabSz="408179">
                <a:defRPr/>
              </a:pPr>
              <a:t>6</a:t>
            </a:fld>
            <a:endParaRPr lang="ru-RU" sz="1100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 idx="4294967295"/>
          </p:nvPr>
        </p:nvSpPr>
        <p:spPr>
          <a:xfrm>
            <a:off x="0" y="12700"/>
            <a:ext cx="7524750" cy="444500"/>
          </a:xfrm>
          <a:effectLst>
            <a:outerShdw blurRad="50800" dir="5400000" sx="105000" sy="105000" algn="t" rotWithShape="0">
              <a:schemeClr val="bg1"/>
            </a:outerShdw>
          </a:effectLst>
        </p:spPr>
        <p:txBody>
          <a:bodyPr lIns="81636" tIns="40818" rIns="81636" bIns="40818"/>
          <a:lstStyle/>
          <a:p>
            <a:pPr algn="l">
              <a:defRPr/>
            </a:pPr>
            <a:r>
              <a:rPr lang="ru-RU" altLang="ru-RU" sz="2000" kern="1200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САНАТОРНО-ОЗДОРОВИТЕЛЬНЫЙ КОМПЛЕКС «ТИРВАС»</a:t>
            </a:r>
          </a:p>
        </p:txBody>
      </p:sp>
      <p:sp>
        <p:nvSpPr>
          <p:cNvPr id="12" name="Содержимое 11"/>
          <p:cNvSpPr>
            <a:spLocks noGrp="1"/>
          </p:cNvSpPr>
          <p:nvPr>
            <p:ph idx="4294967295"/>
          </p:nvPr>
        </p:nvSpPr>
        <p:spPr>
          <a:xfrm>
            <a:off x="97565" y="620688"/>
            <a:ext cx="8953946" cy="432048"/>
          </a:xfr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/>
            <a:ext uri="{91240B29-F687-4F45-9708-019B960494DF}"/>
          </a:extLst>
        </p:spPr>
        <p:txBody>
          <a:bodyPr lIns="81636" tIns="40818" rIns="81636" bIns="40818"/>
          <a:lstStyle/>
          <a:p>
            <a:pPr marL="0" indent="0" algn="r" defTabSz="408179">
              <a:spcBef>
                <a:spcPts val="0"/>
              </a:spcBef>
              <a:buNone/>
              <a:defRPr/>
            </a:pPr>
            <a:r>
              <a:rPr lang="ru-RU" altLang="ru-RU" sz="1600" b="1" dirty="0" smtClean="0">
                <a:solidFill>
                  <a:srgbClr val="0070C0"/>
                </a:solidFill>
                <a:latin typeface="Helios"/>
              </a:rPr>
              <a:t>«</a:t>
            </a:r>
            <a:r>
              <a:rPr lang="ru-RU" altLang="ru-RU" sz="1600" b="1" dirty="0" err="1" smtClean="0">
                <a:solidFill>
                  <a:srgbClr val="0070C0"/>
                </a:solidFill>
                <a:latin typeface="Helios"/>
              </a:rPr>
              <a:t>Тирвас</a:t>
            </a:r>
            <a:r>
              <a:rPr lang="ru-RU" altLang="ru-RU" sz="1600" b="1" dirty="0" smtClean="0">
                <a:solidFill>
                  <a:srgbClr val="0070C0"/>
                </a:solidFill>
                <a:latin typeface="Helios"/>
              </a:rPr>
              <a:t>» </a:t>
            </a:r>
            <a:r>
              <a:rPr lang="en-US" altLang="ru-RU" sz="1600" b="1" dirty="0" smtClean="0">
                <a:solidFill>
                  <a:srgbClr val="0070C0"/>
                </a:solidFill>
                <a:latin typeface="Helios"/>
              </a:rPr>
              <a:t>- </a:t>
            </a:r>
            <a:r>
              <a:rPr lang="ru-RU" altLang="ru-RU" sz="1600" b="1" dirty="0" smtClean="0">
                <a:solidFill>
                  <a:srgbClr val="0070C0"/>
                </a:solidFill>
                <a:latin typeface="Helios"/>
              </a:rPr>
              <a:t>в переводе с саамского</a:t>
            </a:r>
            <a:r>
              <a:rPr lang="en-US" altLang="ru-RU" sz="1600" b="1" dirty="0" smtClean="0">
                <a:solidFill>
                  <a:srgbClr val="0070C0"/>
                </a:solidFill>
                <a:latin typeface="Helios"/>
              </a:rPr>
              <a:t> </a:t>
            </a:r>
            <a:r>
              <a:rPr lang="ru-RU" altLang="ru-RU" sz="1600" b="1" dirty="0" smtClean="0">
                <a:solidFill>
                  <a:srgbClr val="0070C0"/>
                </a:solidFill>
                <a:latin typeface="Helios"/>
              </a:rPr>
              <a:t>«отдых».</a:t>
            </a:r>
          </a:p>
          <a:p>
            <a:pPr marL="0" indent="0" defTabSz="408179">
              <a:spcBef>
                <a:spcPts val="0"/>
              </a:spcBef>
              <a:buFont typeface="Arial" pitchFamily="34" charset="0"/>
              <a:buNone/>
              <a:defRPr/>
            </a:pPr>
            <a:endParaRPr lang="ru-RU" sz="2300" b="1" kern="1200" dirty="0">
              <a:solidFill>
                <a:srgbClr val="0070C0"/>
              </a:solidFill>
              <a:latin typeface="Helios" pitchFamily="82" charset="0"/>
              <a:cs typeface="Arial"/>
            </a:endParaRPr>
          </a:p>
        </p:txBody>
      </p:sp>
      <p:pic>
        <p:nvPicPr>
          <p:cNvPr id="49160" name="Picture 3" descr="E:\00000Тирвас\Слайды\slide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51520" y="1340768"/>
            <a:ext cx="4464173" cy="20162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4584" name="Прямоугольник 7"/>
          <p:cNvSpPr>
            <a:spLocks noChangeArrowheads="1"/>
          </p:cNvSpPr>
          <p:nvPr/>
        </p:nvSpPr>
        <p:spPr bwMode="auto">
          <a:xfrm>
            <a:off x="4951413" y="1862138"/>
            <a:ext cx="412432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defTabSz="407988"/>
            <a:r>
              <a:rPr lang="ru-RU" altLang="ru-RU" sz="1600" dirty="0"/>
              <a:t>К услугам отдыхающих </a:t>
            </a:r>
            <a:r>
              <a:rPr lang="ru-RU" altLang="ru-RU" sz="1600" dirty="0" smtClean="0"/>
              <a:t>комфортное </a:t>
            </a:r>
            <a:r>
              <a:rPr lang="ru-RU" altLang="ru-RU" sz="1600" dirty="0"/>
              <a:t>размещение в </a:t>
            </a:r>
            <a:r>
              <a:rPr lang="ru-RU" altLang="ru-RU" sz="1600" dirty="0" smtClean="0"/>
              <a:t>одно- и двухместных </a:t>
            </a:r>
            <a:r>
              <a:rPr lang="ru-RU" altLang="ru-RU" sz="1600" dirty="0"/>
              <a:t>номерах со всеми удобствами.</a:t>
            </a:r>
          </a:p>
          <a:p>
            <a:pPr algn="just" defTabSz="407988"/>
            <a:r>
              <a:rPr lang="ru-RU" altLang="ru-RU" sz="1600" dirty="0" smtClean="0"/>
              <a:t>Ресторан, кафе, бесплатный </a:t>
            </a:r>
            <a:r>
              <a:rPr lang="ru-RU" altLang="ru-RU" sz="1600" dirty="0" err="1"/>
              <a:t>Wi-Fi</a:t>
            </a:r>
            <a:r>
              <a:rPr lang="ru-RU" altLang="ru-RU" sz="1600" dirty="0"/>
              <a:t>, кабельное ТВ, бильярд, теннис, сауна с бассейном, спортзал.</a:t>
            </a:r>
          </a:p>
        </p:txBody>
      </p:sp>
      <p:sp>
        <p:nvSpPr>
          <p:cNvPr id="24585" name="Прямоугольник 12"/>
          <p:cNvSpPr>
            <a:spLocks noChangeArrowheads="1"/>
          </p:cNvSpPr>
          <p:nvPr/>
        </p:nvSpPr>
        <p:spPr bwMode="auto">
          <a:xfrm>
            <a:off x="153988" y="3717032"/>
            <a:ext cx="34099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defTabSz="407988"/>
            <a:r>
              <a:rPr lang="ru-RU" altLang="ru-RU" sz="1600" dirty="0" smtClean="0"/>
              <a:t>Санаторий оснащен</a:t>
            </a:r>
          </a:p>
          <a:p>
            <a:pPr algn="just" defTabSz="407988"/>
            <a:r>
              <a:rPr lang="ru-RU" altLang="ru-RU" sz="1600" dirty="0" smtClean="0"/>
              <a:t>современным </a:t>
            </a:r>
            <a:r>
              <a:rPr lang="ru-RU" altLang="ru-RU" sz="1600" dirty="0"/>
              <a:t>диагностическим </a:t>
            </a:r>
            <a:r>
              <a:rPr lang="ru-RU" altLang="ru-RU" sz="1600" dirty="0" smtClean="0"/>
              <a:t>и лечебно-профилактическим </a:t>
            </a:r>
            <a:r>
              <a:rPr lang="ru-RU" altLang="ru-RU" sz="1600" dirty="0"/>
              <a:t>оборудованием, </a:t>
            </a:r>
            <a:r>
              <a:rPr lang="ru-RU" altLang="ru-RU" sz="1600" dirty="0" smtClean="0"/>
              <a:t>здесь работают квалифицированные</a:t>
            </a:r>
          </a:p>
          <a:p>
            <a:pPr algn="just" defTabSz="407988"/>
            <a:r>
              <a:rPr lang="ru-RU" altLang="ru-RU" sz="1600" dirty="0" smtClean="0"/>
              <a:t>врачи-специалисты</a:t>
            </a:r>
            <a:endParaRPr lang="ru-RU" altLang="ru-RU" sz="1600" dirty="0"/>
          </a:p>
        </p:txBody>
      </p:sp>
      <p:pic>
        <p:nvPicPr>
          <p:cNvPr id="24587" name="Рисунок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48625" y="9525"/>
            <a:ext cx="1090613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8" name="Oval 4"/>
          <p:cNvSpPr>
            <a:spLocks noChangeArrowheads="1"/>
          </p:cNvSpPr>
          <p:nvPr/>
        </p:nvSpPr>
        <p:spPr bwMode="auto">
          <a:xfrm>
            <a:off x="8604250" y="6597650"/>
            <a:ext cx="4572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912813"/>
            <a:fld id="{A9A730E2-1CC2-4ADA-9391-046CACC9679D}" type="slidenum">
              <a:rPr lang="ru-RU" altLang="ru-RU"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ctr" defTabSz="912813"/>
              <a:t>6</a:t>
            </a:fld>
            <a:endParaRPr lang="ru-RU" altLang="ru-RU"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1" name="Содержимое 5" descr="холл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4048" y="3861048"/>
            <a:ext cx="2736303" cy="1818417"/>
          </a:xfrm>
          <a:prstGeom prst="rect">
            <a:avLst/>
          </a:prstGeom>
          <a:solidFill>
            <a:schemeClr val="accent4">
              <a:lumMod val="65000"/>
              <a:lumOff val="3500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7938" y="0"/>
            <a:ext cx="7777162" cy="549275"/>
          </a:xfrm>
        </p:spPr>
        <p:txBody>
          <a:bodyPr/>
          <a:lstStyle/>
          <a:p>
            <a:pPr algn="l">
              <a:defRPr/>
            </a:pPr>
            <a:r>
              <a:rPr lang="ru-RU" altLang="ru-RU" sz="2000" kern="12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САНАТОРНО-ГОСТИНИЧНЫЙ КОМПЛЕКС «ИЗОВЕЛА»</a:t>
            </a:r>
            <a:endParaRPr lang="ru-RU" altLang="ru-RU" sz="2000" kern="12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3933825"/>
            <a:ext cx="3816350" cy="27781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altLang="ru-RU" sz="1800" dirty="0" smtClean="0"/>
              <a:t>К услугам посетителей 18 одноместных и 36 двухместных номеров, 3 номера люкс, ресторан, зимний сад, солярий, бассейн, русская баня, бассейн с сауной, спортивный зал, бильярд</a:t>
            </a:r>
          </a:p>
        </p:txBody>
      </p:sp>
      <p:pic>
        <p:nvPicPr>
          <p:cNvPr id="52228" name="Picture 4" descr="iz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611560" y="683509"/>
            <a:ext cx="4572000" cy="30099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6628" name="Rectangle 5"/>
          <p:cNvSpPr>
            <a:spLocks noChangeArrowheads="1"/>
          </p:cNvSpPr>
          <p:nvPr/>
        </p:nvSpPr>
        <p:spPr bwMode="auto">
          <a:xfrm>
            <a:off x="5076825" y="688975"/>
            <a:ext cx="3671888" cy="223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719138" indent="-539750" eaLnBrk="0" hangingPunct="0">
              <a:buFontTx/>
              <a:buChar char="•"/>
            </a:pPr>
            <a:r>
              <a:rPr lang="ru-RU" altLang="ru-RU" dirty="0" smtClean="0"/>
              <a:t>10-15 </a:t>
            </a:r>
            <a:r>
              <a:rPr lang="ru-RU" altLang="ru-RU" dirty="0"/>
              <a:t>минут ходьбы до центра </a:t>
            </a:r>
            <a:r>
              <a:rPr lang="ru-RU" altLang="ru-RU" dirty="0" smtClean="0"/>
              <a:t>города</a:t>
            </a:r>
          </a:p>
          <a:p>
            <a:pPr marL="719138" indent="-539750" eaLnBrk="0" hangingPunct="0">
              <a:buFontTx/>
              <a:buChar char="•"/>
            </a:pPr>
            <a:r>
              <a:rPr lang="ru-RU" altLang="ru-RU" dirty="0" smtClean="0"/>
              <a:t>Вблизи гостиницы тропинки для прогулок по лесу, а в зимнее время - накатанные лыжные маршруты</a:t>
            </a:r>
            <a:endParaRPr lang="ru-RU" altLang="ru-RU" dirty="0"/>
          </a:p>
        </p:txBody>
      </p:sp>
      <p:pic>
        <p:nvPicPr>
          <p:cNvPr id="26629" name="Рисунок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89900" y="0"/>
            <a:ext cx="1090613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0" name="Oval 4"/>
          <p:cNvSpPr>
            <a:spLocks noChangeArrowheads="1"/>
          </p:cNvSpPr>
          <p:nvPr/>
        </p:nvSpPr>
        <p:spPr bwMode="auto">
          <a:xfrm>
            <a:off x="8604250" y="6597650"/>
            <a:ext cx="4572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912813"/>
            <a:fld id="{A975E7FA-BC42-4A61-9DCC-34299F753D74}" type="slidenum">
              <a:rPr lang="ru-RU" altLang="ru-RU"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ctr" defTabSz="912813"/>
              <a:t>7</a:t>
            </a:fld>
            <a:endParaRPr lang="ru-RU" altLang="ru-RU"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 rot="21249132">
            <a:off x="4283176" y="3327708"/>
            <a:ext cx="4572000" cy="30449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Содержимое 5" descr="холл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2118479"/>
            <a:ext cx="3312368" cy="2221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Содержимое 4" descr="вид санатория.jpg"/>
          <p:cNvPicPr>
            <a:picLocks noGrp="1" noChangeAspect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115616" y="764704"/>
            <a:ext cx="6408712" cy="1098798"/>
          </a:xfrm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6080"/>
            <a:ext cx="3223725" cy="524745"/>
          </a:xfr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  <a:extLst>
            <a:ext uri="{909E8E84-426E-40DD-AFC4-6F175D3DCCD1}"/>
            <a:ext uri="{91240B29-F687-4F45-9708-019B960494DF}"/>
          </a:extLst>
        </p:spPr>
        <p:txBody>
          <a:bodyPr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eaLnBrk="1" hangingPunct="1">
              <a:defRPr/>
            </a:pPr>
            <a:r>
              <a:rPr lang="ru-RU" altLang="ru-RU" sz="2000" kern="12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САНАТОРИЙ «ТАМАРА»</a:t>
            </a:r>
            <a:endParaRPr lang="ru-RU" altLang="ru-RU" sz="2000" kern="1200" dirty="0">
              <a:solidFill>
                <a:schemeClr val="tx2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27654" name="Содержимое 5" descr="холл.JPG"/>
          <p:cNvPicPr>
            <a:picLocks noGrp="1" noChangeAspect="1"/>
          </p:cNvPicPr>
          <p:nvPr>
            <p:ph sz="half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23528" y="4509120"/>
            <a:ext cx="6383948" cy="1729609"/>
          </a:xfrm>
        </p:spPr>
      </p:pic>
      <p:sp>
        <p:nvSpPr>
          <p:cNvPr id="12" name="Прямоугольник 11"/>
          <p:cNvSpPr/>
          <p:nvPr/>
        </p:nvSpPr>
        <p:spPr>
          <a:xfrm>
            <a:off x="107504" y="2564904"/>
            <a:ext cx="3116221" cy="1077218"/>
          </a:xfrm>
          <a:prstGeom prst="rect">
            <a:avLst/>
          </a:prstGeom>
          <a:solidFill>
            <a:schemeClr val="accent4">
              <a:lumMod val="65000"/>
              <a:lumOff val="35000"/>
              <a:alpha val="1000"/>
            </a:schemeClr>
          </a:soli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Размещение в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двухместных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однокомнатных номерах. Санузлы оборудованы душем и имеются в каждом номере</a:t>
            </a:r>
          </a:p>
        </p:txBody>
      </p:sp>
      <p:sp>
        <p:nvSpPr>
          <p:cNvPr id="33807" name="Прямоугольник 12"/>
          <p:cNvSpPr>
            <a:spLocks noChangeArrowheads="1"/>
          </p:cNvSpPr>
          <p:nvPr/>
        </p:nvSpPr>
        <p:spPr bwMode="auto">
          <a:xfrm>
            <a:off x="6786563" y="1916113"/>
            <a:ext cx="2357437" cy="41960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lnSpc>
                <a:spcPts val="2000"/>
              </a:lnSpc>
              <a:defRPr/>
            </a:pPr>
            <a:r>
              <a:rPr lang="ru-RU" alt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водолечение</a:t>
            </a:r>
            <a:endParaRPr lang="ru-RU" alt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eaLnBrk="1" hangingPunct="1">
              <a:lnSpc>
                <a:spcPts val="2000"/>
              </a:lnSpc>
              <a:defRPr/>
            </a:pPr>
            <a:r>
              <a:rPr lang="ru-RU" alt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ЛФК</a:t>
            </a:r>
            <a:endParaRPr lang="ru-RU" alt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eaLnBrk="1" hangingPunct="1">
              <a:lnSpc>
                <a:spcPts val="2000"/>
              </a:lnSpc>
              <a:defRPr/>
            </a:pPr>
            <a:r>
              <a:rPr lang="ru-RU" alt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массажи</a:t>
            </a:r>
            <a:endParaRPr lang="ru-RU" alt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eaLnBrk="1" hangingPunct="1">
              <a:lnSpc>
                <a:spcPts val="2000"/>
              </a:lnSpc>
              <a:defRPr/>
            </a:pPr>
            <a:r>
              <a:rPr lang="ru-RU" alt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</a:t>
            </a:r>
            <a:r>
              <a:rPr lang="ru-RU" alt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физиокабинет</a:t>
            </a:r>
            <a:endParaRPr lang="ru-RU" alt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eaLnBrk="1" hangingPunct="1">
              <a:lnSpc>
                <a:spcPts val="2000"/>
              </a:lnSpc>
              <a:defRPr/>
            </a:pPr>
            <a:r>
              <a:rPr lang="ru-RU" alt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«Горный воздух»</a:t>
            </a:r>
          </a:p>
          <a:p>
            <a:pPr eaLnBrk="1" hangingPunct="1">
              <a:lnSpc>
                <a:spcPts val="2000"/>
              </a:lnSpc>
              <a:defRPr/>
            </a:pPr>
            <a:r>
              <a:rPr lang="ru-RU" alt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</a:t>
            </a:r>
            <a:r>
              <a:rPr lang="ru-RU" alt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озонотерапия</a:t>
            </a:r>
            <a:endParaRPr lang="ru-RU" alt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eaLnBrk="1" hangingPunct="1">
              <a:lnSpc>
                <a:spcPts val="2000"/>
              </a:lnSpc>
              <a:defRPr/>
            </a:pPr>
            <a:r>
              <a:rPr lang="ru-RU" alt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</a:t>
            </a:r>
            <a:r>
              <a:rPr lang="ru-RU" altLang="ru-RU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теплогрязелечение</a:t>
            </a:r>
            <a:r>
              <a:rPr lang="ru-RU" alt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endParaRPr lang="ru-RU" alt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eaLnBrk="1" hangingPunct="1">
              <a:lnSpc>
                <a:spcPts val="2000"/>
              </a:lnSpc>
              <a:defRPr/>
            </a:pPr>
            <a:r>
              <a:rPr lang="ru-RU" alt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″</a:t>
            </a:r>
            <a:r>
              <a:rPr lang="ru-RU" alt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Кедровая бочка″ </a:t>
            </a:r>
          </a:p>
          <a:p>
            <a:pPr eaLnBrk="1" hangingPunct="1">
              <a:lnSpc>
                <a:spcPts val="2000"/>
              </a:lnSpc>
              <a:defRPr/>
            </a:pPr>
            <a:r>
              <a:rPr lang="ru-RU" alt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гидромассажные </a:t>
            </a:r>
            <a:r>
              <a:rPr lang="ru-RU" alt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ванны</a:t>
            </a:r>
          </a:p>
          <a:p>
            <a:pPr eaLnBrk="1" hangingPunct="1">
              <a:lnSpc>
                <a:spcPts val="2000"/>
              </a:lnSpc>
              <a:defRPr/>
            </a:pPr>
            <a:r>
              <a:rPr lang="ru-RU" alt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скандинавская </a:t>
            </a:r>
            <a:r>
              <a:rPr lang="ru-RU" alt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ходьба</a:t>
            </a:r>
          </a:p>
          <a:p>
            <a:pPr eaLnBrk="1" hangingPunct="1">
              <a:lnSpc>
                <a:spcPts val="2000"/>
              </a:lnSpc>
              <a:defRPr/>
            </a:pPr>
            <a:r>
              <a:rPr lang="ru-RU" alt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гирудотерапия</a:t>
            </a:r>
            <a:endParaRPr lang="ru-RU" alt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eaLnBrk="1" hangingPunct="1">
              <a:lnSpc>
                <a:spcPts val="2000"/>
              </a:lnSpc>
              <a:defRPr/>
            </a:pPr>
            <a:r>
              <a:rPr lang="ru-RU" alt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ГОК</a:t>
            </a:r>
            <a:endParaRPr lang="ru-RU" altLang="ru-RU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eaLnBrk="1" hangingPunct="1">
              <a:lnSpc>
                <a:spcPts val="2000"/>
              </a:lnSpc>
              <a:defRPr/>
            </a:pPr>
            <a:r>
              <a:rPr lang="ru-RU" alt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«</a:t>
            </a:r>
            <a:r>
              <a:rPr lang="ru-RU" altLang="ru-RU" sz="1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Искуственная</a:t>
            </a:r>
            <a:r>
              <a:rPr lang="ru-RU" alt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солевая пещера»  </a:t>
            </a:r>
            <a:endParaRPr lang="en-US" altLang="ru-RU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7660" name="Oval 4"/>
          <p:cNvSpPr>
            <a:spLocks noChangeArrowheads="1"/>
          </p:cNvSpPr>
          <p:nvPr/>
        </p:nvSpPr>
        <p:spPr bwMode="auto">
          <a:xfrm>
            <a:off x="8604250" y="6597650"/>
            <a:ext cx="4572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912813"/>
            <a:fld id="{EA899B72-1A11-42C9-BA9C-991D60B6B9B3}" type="slidenum">
              <a:rPr lang="ru-RU" altLang="ru-RU"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ctr" defTabSz="912813"/>
              <a:t>8</a:t>
            </a:fld>
            <a:endParaRPr lang="ru-RU" altLang="ru-RU"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27661" name="Рисунок 4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48625" y="9525"/>
            <a:ext cx="1090613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0" y="188640"/>
            <a:ext cx="73088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САНАТОРИЙ «ЛАПЛАНДИЯ</a:t>
            </a:r>
            <a:r>
              <a:rPr lang="ru-RU" altLang="ru-RU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»</a:t>
            </a:r>
            <a:endParaRPr lang="ru-RU" altLang="ru-RU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970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251520" y="1052736"/>
            <a:ext cx="4020059" cy="28083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8675" name="TextBox 22"/>
          <p:cNvSpPr txBox="1">
            <a:spLocks noChangeArrowheads="1"/>
          </p:cNvSpPr>
          <p:nvPr/>
        </p:nvSpPr>
        <p:spPr bwMode="auto">
          <a:xfrm>
            <a:off x="4427538" y="836613"/>
            <a:ext cx="4716462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b="1"/>
              <a:t>Лечение:</a:t>
            </a:r>
            <a:r>
              <a:rPr lang="ru-RU" altLang="ru-RU"/>
              <a:t> система кровообращения, органы пищеварения, нервная система, нарушения обмена веществ, гинекология, мочеполовая система </a:t>
            </a:r>
          </a:p>
          <a:p>
            <a:r>
              <a:rPr lang="ru-RU" altLang="ru-RU" b="1"/>
              <a:t>Лечебные программы:</a:t>
            </a:r>
            <a:r>
              <a:rPr lang="ru-RU" altLang="ru-RU"/>
              <a:t> СПА-программы, эндокринная система </a:t>
            </a:r>
          </a:p>
          <a:p>
            <a:r>
              <a:rPr lang="ru-RU" altLang="ru-RU" b="1"/>
              <a:t>Активный отдых:</a:t>
            </a:r>
            <a:r>
              <a:rPr lang="ru-RU" altLang="ru-RU"/>
              <a:t> прокат спортинветаря, бильярд </a:t>
            </a:r>
          </a:p>
          <a:p>
            <a:r>
              <a:rPr lang="ru-RU" altLang="ru-RU" b="1"/>
              <a:t>Для детей:</a:t>
            </a:r>
            <a:r>
              <a:rPr lang="ru-RU" altLang="ru-RU"/>
              <a:t> детская площадка </a:t>
            </a:r>
          </a:p>
          <a:p>
            <a:r>
              <a:rPr lang="ru-RU" altLang="ru-RU" b="1"/>
              <a:t>Красота и здоровье:</a:t>
            </a:r>
            <a:r>
              <a:rPr lang="ru-RU" altLang="ru-RU"/>
              <a:t> сауна, spa </a:t>
            </a:r>
          </a:p>
          <a:p>
            <a:r>
              <a:rPr lang="ru-RU" altLang="ru-RU" b="1"/>
              <a:t>Развлечения:</a:t>
            </a:r>
            <a:r>
              <a:rPr lang="ru-RU" altLang="ru-RU"/>
              <a:t> кафе, экскурсии, танцевальный зал, библиотека, караоке </a:t>
            </a:r>
          </a:p>
        </p:txBody>
      </p:sp>
      <p:pic>
        <p:nvPicPr>
          <p:cNvPr id="28676" name="Рисунок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89900" y="0"/>
            <a:ext cx="1090613" cy="66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 rot="269625">
            <a:off x="4860032" y="4365103"/>
            <a:ext cx="3547815" cy="22119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8678" name="TextBox 22"/>
          <p:cNvSpPr txBox="1">
            <a:spLocks noChangeArrowheads="1"/>
          </p:cNvSpPr>
          <p:nvPr/>
        </p:nvSpPr>
        <p:spPr bwMode="auto">
          <a:xfrm>
            <a:off x="0" y="4221163"/>
            <a:ext cx="450056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dirty="0">
                <a:solidFill>
                  <a:srgbClr val="17375E"/>
                </a:solidFill>
              </a:rPr>
              <a:t>Расположен в 5 км от аэропорта</a:t>
            </a:r>
          </a:p>
          <a:p>
            <a:pPr algn="ctr"/>
            <a:r>
              <a:rPr lang="ru-RU" altLang="ru-RU" dirty="0">
                <a:solidFill>
                  <a:srgbClr val="17375E"/>
                </a:solidFill>
              </a:rPr>
              <a:t>г. Мурманск</a:t>
            </a:r>
            <a:r>
              <a:rPr lang="en-US" altLang="ru-RU" dirty="0">
                <a:solidFill>
                  <a:srgbClr val="17375E"/>
                </a:solidFill>
              </a:rPr>
              <a:t> </a:t>
            </a:r>
            <a:r>
              <a:rPr lang="ru-RU" altLang="ru-RU" dirty="0">
                <a:solidFill>
                  <a:srgbClr val="17375E"/>
                </a:solidFill>
              </a:rPr>
              <a:t> </a:t>
            </a:r>
          </a:p>
          <a:p>
            <a:pPr algn="ctr"/>
            <a:r>
              <a:rPr lang="ru-RU" altLang="ru-RU" dirty="0">
                <a:solidFill>
                  <a:srgbClr val="17375E"/>
                </a:solidFill>
              </a:rPr>
              <a:t>и в 24 км от центра </a:t>
            </a:r>
            <a:r>
              <a:rPr lang="ru-RU" altLang="ru-RU" dirty="0" smtClean="0">
                <a:solidFill>
                  <a:srgbClr val="17375E"/>
                </a:solidFill>
              </a:rPr>
              <a:t>города </a:t>
            </a:r>
            <a:endParaRPr lang="ru-RU" altLang="ru-RU" dirty="0">
              <a:solidFill>
                <a:srgbClr val="17375E"/>
              </a:solidFill>
            </a:endParaRPr>
          </a:p>
        </p:txBody>
      </p:sp>
      <p:sp>
        <p:nvSpPr>
          <p:cNvPr id="28679" name="Oval 4"/>
          <p:cNvSpPr>
            <a:spLocks noChangeArrowheads="1"/>
          </p:cNvSpPr>
          <p:nvPr/>
        </p:nvSpPr>
        <p:spPr bwMode="auto">
          <a:xfrm>
            <a:off x="8623300" y="6513513"/>
            <a:ext cx="457200" cy="228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912813"/>
            <a:fld id="{3E666470-34DF-4A66-8D12-54C89FB51365}" type="slidenum">
              <a:rPr lang="ru-RU" altLang="ru-RU">
                <a:latin typeface="Calibri" pitchFamily="34" charset="0"/>
                <a:ea typeface="Arial Unicode MS" pitchFamily="34" charset="-128"/>
                <a:cs typeface="Arial Unicode MS" pitchFamily="34" charset="-128"/>
              </a:rPr>
              <a:pPr algn="ctr" defTabSz="912813"/>
              <a:t>9</a:t>
            </a:fld>
            <a:endParaRPr lang="ru-RU" altLang="ru-RU">
              <a:latin typeface="Calibri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568" y="5301209"/>
            <a:ext cx="38884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altLang="ru-RU" dirty="0" smtClean="0">
                <a:solidFill>
                  <a:srgbClr val="1F497D"/>
                </a:solidFill>
                <a:latin typeface="Arial"/>
              </a:rPr>
              <a:t>68 НОМЕРОВ НА 104 МЕСТА.</a:t>
            </a:r>
            <a:endParaRPr lang="ru-RU" altLang="ru-RU" dirty="0">
              <a:solidFill>
                <a:srgbClr val="1F497D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3514</TotalTime>
  <Words>708</Words>
  <Application>Microsoft Office PowerPoint</Application>
  <PresentationFormat>Экран (4:3)</PresentationFormat>
  <Paragraphs>136</Paragraphs>
  <Slides>15</Slides>
  <Notes>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4" baseType="lpstr">
      <vt:lpstr>Arial</vt:lpstr>
      <vt:lpstr>Century Gothic</vt:lpstr>
      <vt:lpstr>Arial Unicode MS</vt:lpstr>
      <vt:lpstr>Times New Roman</vt:lpstr>
      <vt:lpstr>Calibri</vt:lpstr>
      <vt:lpstr>Helios</vt:lpstr>
      <vt:lpstr>Wingdings</vt:lpstr>
      <vt:lpstr>Оформление по умолчанию</vt:lpstr>
      <vt:lpstr>Worksheet</vt:lpstr>
      <vt:lpstr>Слайд 1</vt:lpstr>
      <vt:lpstr>СОЦИАЛЬНЫЙ ТУРИЗМ</vt:lpstr>
      <vt:lpstr>Слайд 3</vt:lpstr>
      <vt:lpstr> РЕЗУЛЬТАТЫ ОЗДОРОВЛЕНИЯ ГРАЖДАН СТАРШЕГО ПОКОЛЕНИЯ ЗА  2012 - 2014 ГОДЫ </vt:lpstr>
      <vt:lpstr> ОЗДОРОВЛЕНИЕ ГРАЖДАН СТАРШЕГО ПОКОЛЕНИЯ  - 2015 ГОД </vt:lpstr>
      <vt:lpstr>САНАТОРНО-ОЗДОРОВИТЕЛЬНЫЙ КОМПЛЕКС «ТИРВАС»</vt:lpstr>
      <vt:lpstr>САНАТОРНО-ГОСТИНИЧНЫЙ КОМПЛЕКС «ИЗОВЕЛА»</vt:lpstr>
      <vt:lpstr>САНАТОРИЙ «ТАМАРА»</vt:lpstr>
      <vt:lpstr>Слайд 9</vt:lpstr>
      <vt:lpstr>САНАТОРИЙ-ПРОФИЛАКТОРИЙ «КОВДОРСКИЙ»</vt:lpstr>
      <vt:lpstr>ПРОГРАММА РАЗВИТИЯ СОЦИАЛЬНОГО ТУРИЗМА ДЛЯ ГРАЖДАН ПОЖИЛОГО ВОЗРАСТА И ИНВАЛИДОВ СТАРШЕ 18 ЛЕТ </vt:lpstr>
      <vt:lpstr>Слайд 12</vt:lpstr>
      <vt:lpstr>НАПРАВЛЕНИЯ  РАЗВИТИЯ СОЦИАЛЬНОГО  ТУРИЗМА </vt:lpstr>
      <vt:lpstr>УЧАСТИЕ В КОНКУРСАХ СОЦИАЛЬНЫХ ПРОЕКТОВ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Kiper</dc:creator>
  <cp:lastModifiedBy>myakishev</cp:lastModifiedBy>
  <cp:revision>334</cp:revision>
  <dcterms:created xsi:type="dcterms:W3CDTF">2013-04-27T07:58:01Z</dcterms:created>
  <dcterms:modified xsi:type="dcterms:W3CDTF">2015-02-12T06:10:00Z</dcterms:modified>
</cp:coreProperties>
</file>